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Geo"/>
      <p:regular r:id="rId74"/>
      <p:italic r:id="rId75"/>
    </p:embeddedFont>
    <p:embeddedFont>
      <p:font typeface="Lato"/>
      <p:regular r:id="rId76"/>
      <p:bold r:id="rId77"/>
      <p:italic r:id="rId78"/>
      <p:boldItalic r:id="rId79"/>
    </p:embeddedFont>
    <p:embeddedFont>
      <p:font typeface="Fjalla One"/>
      <p:regular r:id="rId80"/>
    </p:embeddedFont>
    <p:embeddedFont>
      <p:font typeface="Ropa Sans"/>
      <p:regular r:id="rId81"/>
      <p: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FjallaOne-regular.fntdata"/><Relationship Id="rId82" Type="http://schemas.openxmlformats.org/officeDocument/2006/relationships/font" Target="fonts/RopaSans-italic.fntdata"/><Relationship Id="rId81" Type="http://schemas.openxmlformats.org/officeDocument/2006/relationships/font" Target="fonts/RopaSans-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Geo-italic.fntdata"/><Relationship Id="rId30" Type="http://schemas.openxmlformats.org/officeDocument/2006/relationships/slide" Target="slides/slide23.xml"/><Relationship Id="rId74" Type="http://schemas.openxmlformats.org/officeDocument/2006/relationships/font" Target="fonts/Geo-regular.fntdata"/><Relationship Id="rId33" Type="http://schemas.openxmlformats.org/officeDocument/2006/relationships/slide" Target="slides/slide26.xml"/><Relationship Id="rId77" Type="http://schemas.openxmlformats.org/officeDocument/2006/relationships/font" Target="fonts/Lato-bold.fntdata"/><Relationship Id="rId32" Type="http://schemas.openxmlformats.org/officeDocument/2006/relationships/slide" Target="slides/slide25.xml"/><Relationship Id="rId76" Type="http://schemas.openxmlformats.org/officeDocument/2006/relationships/font" Target="fonts/Lato-regular.fntdata"/><Relationship Id="rId35" Type="http://schemas.openxmlformats.org/officeDocument/2006/relationships/slide" Target="slides/slide28.xml"/><Relationship Id="rId79" Type="http://schemas.openxmlformats.org/officeDocument/2006/relationships/font" Target="fonts/Lato-boldItalic.fntdata"/><Relationship Id="rId34" Type="http://schemas.openxmlformats.org/officeDocument/2006/relationships/slide" Target="slides/slide27.xml"/><Relationship Id="rId78" Type="http://schemas.openxmlformats.org/officeDocument/2006/relationships/font" Target="fonts/Lato-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truth of the subjective experience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NOT PLAY BECAUSE GOOD, but successful</a:t>
            </a:r>
            <a:endParaRPr/>
          </a:p>
          <a:p>
            <a:pPr indent="0" lvl="0" marL="0">
              <a:spcBef>
                <a:spcPts val="0"/>
              </a:spcBef>
              <a:spcAft>
                <a:spcPts val="0"/>
              </a:spcAft>
              <a:buNone/>
            </a:pPr>
            <a:r>
              <a:rPr lang="en"/>
              <a:t>evocative,</a:t>
            </a:r>
            <a:endParaRPr/>
          </a:p>
          <a:p>
            <a:pPr indent="0" lvl="0" marL="0">
              <a:spcBef>
                <a:spcPts val="0"/>
              </a:spcBef>
              <a:spcAft>
                <a:spcPts val="0"/>
              </a:spcAft>
              <a:buNone/>
            </a:pPr>
            <a:r>
              <a:rPr lang="en"/>
              <a:t>inspires feelings</a:t>
            </a:r>
            <a:endParaRPr/>
          </a:p>
          <a:p>
            <a:pPr indent="0" lvl="0" marL="0">
              <a:spcBef>
                <a:spcPts val="0"/>
              </a:spcBef>
              <a:spcAft>
                <a:spcPts val="0"/>
              </a:spcAft>
              <a:buNone/>
            </a:pPr>
            <a:r>
              <a:rPr lang="en"/>
              <a:t>no textures … not photorealistic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 feedback loop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The conversation in Figure 1.2begins when one participant, Bob, speaks. The</a:t>
            </a:r>
            <a:endParaRPr/>
          </a:p>
          <a:p>
            <a:pPr indent="0" lvl="0" marL="0" rtl="0">
              <a:spcBef>
                <a:spcPts val="0"/>
              </a:spcBef>
              <a:spcAft>
                <a:spcPts val="0"/>
              </a:spcAft>
              <a:buClr>
                <a:schemeClr val="dk1"/>
              </a:buClr>
              <a:buSzPts val="1100"/>
              <a:buFont typeface="Arial"/>
              <a:buNone/>
            </a:pPr>
            <a:r>
              <a:rPr lang="en"/>
              <a:t>other participant, Bill, listens to what was said, thinks about it, formulates a response </a:t>
            </a:r>
            <a:endParaRPr/>
          </a:p>
          <a:p>
            <a:pPr indent="0" lvl="0" marL="0" rtl="0">
              <a:spcBef>
                <a:spcPts val="0"/>
              </a:spcBef>
              <a:spcAft>
                <a:spcPts val="0"/>
              </a:spcAft>
              <a:buClr>
                <a:schemeClr val="dk1"/>
              </a:buClr>
              <a:buSzPts val="1100"/>
              <a:buFont typeface="Arial"/>
              <a:buNone/>
            </a:pPr>
            <a:r>
              <a:rPr lang="en"/>
              <a:t>and speaks in return. Now it’s Bob’s turn to listen, think and speak, and so on. In </a:t>
            </a:r>
            <a:endParaRPr/>
          </a:p>
          <a:p>
            <a:pPr indent="0" lvl="0" marL="0" rtl="0">
              <a:spcBef>
                <a:spcPts val="0"/>
              </a:spcBef>
              <a:spcAft>
                <a:spcPts val="0"/>
              </a:spcAft>
              <a:buClr>
                <a:schemeClr val="dk1"/>
              </a:buClr>
              <a:buSzPts val="1100"/>
              <a:buFont typeface="Arial"/>
              <a:buNone/>
            </a:pPr>
            <a:r>
              <a:rPr lang="en"/>
              <a:t>Crawford’s model, a computer replaces one of the participants, “ listening ”to the </a:t>
            </a:r>
            <a:endParaRPr/>
          </a:p>
          <a:p>
            <a:pPr indent="0" lvl="0" marL="0" rtl="0">
              <a:spcBef>
                <a:spcPts val="0"/>
              </a:spcBef>
              <a:spcAft>
                <a:spcPts val="0"/>
              </a:spcAft>
              <a:buClr>
                <a:schemeClr val="dk1"/>
              </a:buClr>
              <a:buSzPts val="1100"/>
              <a:buFont typeface="Arial"/>
              <a:buNone/>
            </a:pPr>
            <a:r>
              <a:rPr lang="en"/>
              <a:t>player’s input via the input device, thinking by processing that input and changing </a:t>
            </a:r>
            <a:endParaRPr/>
          </a:p>
          <a:p>
            <a:pPr indent="0" lvl="0" marL="0" rtl="0">
              <a:spcBef>
                <a:spcPts val="0"/>
              </a:spcBef>
              <a:spcAft>
                <a:spcPts val="0"/>
              </a:spcAft>
              <a:buClr>
                <a:schemeClr val="dk1"/>
              </a:buClr>
              <a:buSzPts val="1100"/>
              <a:buFont typeface="Arial"/>
              <a:buNone/>
            </a:pPr>
            <a:r>
              <a:rPr lang="en"/>
              <a:t>system state and “ speaking ”via the screen and speakers ( Figure 1.3 ).</a:t>
            </a:r>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quickest way to break a game, unintuitive controls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17 years ago!!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unreal script is gone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blueprints</a:t>
            </a:r>
            <a:endParaRPr/>
          </a:p>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based on cryengine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Fjalla One"/>
              <a:buNone/>
              <a:defRPr sz="5200">
                <a:latin typeface="Fjalla One"/>
                <a:ea typeface="Fjalla One"/>
                <a:cs typeface="Fjalla One"/>
                <a:sym typeface="Fjalla One"/>
              </a:defRPr>
            </a:lvl1pPr>
            <a:lvl2pPr lvl="1" rtl="0" algn="ctr">
              <a:spcBef>
                <a:spcPts val="0"/>
              </a:spcBef>
              <a:spcAft>
                <a:spcPts val="0"/>
              </a:spcAft>
              <a:buSzPts val="5200"/>
              <a:buFont typeface="Fjalla One"/>
              <a:buNone/>
              <a:defRPr sz="5200">
                <a:latin typeface="Fjalla One"/>
                <a:ea typeface="Fjalla One"/>
                <a:cs typeface="Fjalla One"/>
                <a:sym typeface="Fjalla One"/>
              </a:defRPr>
            </a:lvl2pPr>
            <a:lvl3pPr lvl="2" rtl="0" algn="ctr">
              <a:spcBef>
                <a:spcPts val="0"/>
              </a:spcBef>
              <a:spcAft>
                <a:spcPts val="0"/>
              </a:spcAft>
              <a:buSzPts val="5200"/>
              <a:buFont typeface="Fjalla One"/>
              <a:buNone/>
              <a:defRPr sz="5200">
                <a:latin typeface="Fjalla One"/>
                <a:ea typeface="Fjalla One"/>
                <a:cs typeface="Fjalla One"/>
                <a:sym typeface="Fjalla One"/>
              </a:defRPr>
            </a:lvl3pPr>
            <a:lvl4pPr lvl="3" rtl="0" algn="ctr">
              <a:spcBef>
                <a:spcPts val="0"/>
              </a:spcBef>
              <a:spcAft>
                <a:spcPts val="0"/>
              </a:spcAft>
              <a:buSzPts val="5200"/>
              <a:buFont typeface="Fjalla One"/>
              <a:buNone/>
              <a:defRPr sz="5200">
                <a:latin typeface="Fjalla One"/>
                <a:ea typeface="Fjalla One"/>
                <a:cs typeface="Fjalla One"/>
                <a:sym typeface="Fjalla One"/>
              </a:defRPr>
            </a:lvl4pPr>
            <a:lvl5pPr lvl="4" rtl="0" algn="ctr">
              <a:spcBef>
                <a:spcPts val="0"/>
              </a:spcBef>
              <a:spcAft>
                <a:spcPts val="0"/>
              </a:spcAft>
              <a:buSzPts val="5200"/>
              <a:buFont typeface="Fjalla One"/>
              <a:buNone/>
              <a:defRPr sz="5200">
                <a:latin typeface="Fjalla One"/>
                <a:ea typeface="Fjalla One"/>
                <a:cs typeface="Fjalla One"/>
                <a:sym typeface="Fjalla One"/>
              </a:defRPr>
            </a:lvl5pPr>
            <a:lvl6pPr lvl="5" rtl="0" algn="ctr">
              <a:spcBef>
                <a:spcPts val="0"/>
              </a:spcBef>
              <a:spcAft>
                <a:spcPts val="0"/>
              </a:spcAft>
              <a:buSzPts val="5200"/>
              <a:buFont typeface="Fjalla One"/>
              <a:buNone/>
              <a:defRPr sz="5200">
                <a:latin typeface="Fjalla One"/>
                <a:ea typeface="Fjalla One"/>
                <a:cs typeface="Fjalla One"/>
                <a:sym typeface="Fjalla One"/>
              </a:defRPr>
            </a:lvl6pPr>
            <a:lvl7pPr lvl="6" rtl="0" algn="ctr">
              <a:spcBef>
                <a:spcPts val="0"/>
              </a:spcBef>
              <a:spcAft>
                <a:spcPts val="0"/>
              </a:spcAft>
              <a:buSzPts val="5200"/>
              <a:buFont typeface="Fjalla One"/>
              <a:buNone/>
              <a:defRPr sz="5200">
                <a:latin typeface="Fjalla One"/>
                <a:ea typeface="Fjalla One"/>
                <a:cs typeface="Fjalla One"/>
                <a:sym typeface="Fjalla One"/>
              </a:defRPr>
            </a:lvl7pPr>
            <a:lvl8pPr lvl="7" rtl="0" algn="ctr">
              <a:spcBef>
                <a:spcPts val="0"/>
              </a:spcBef>
              <a:spcAft>
                <a:spcPts val="0"/>
              </a:spcAft>
              <a:buSzPts val="5200"/>
              <a:buFont typeface="Fjalla One"/>
              <a:buNone/>
              <a:defRPr sz="5200">
                <a:latin typeface="Fjalla One"/>
                <a:ea typeface="Fjalla One"/>
                <a:cs typeface="Fjalla One"/>
                <a:sym typeface="Fjalla One"/>
              </a:defRPr>
            </a:lvl8pPr>
            <a:lvl9pPr lvl="8" rtl="0" algn="ctr">
              <a:spcBef>
                <a:spcPts val="0"/>
              </a:spcBef>
              <a:spcAft>
                <a:spcPts val="0"/>
              </a:spcAft>
              <a:buSzPts val="5200"/>
              <a:buFont typeface="Fjalla One"/>
              <a:buNone/>
              <a:defRPr sz="5200">
                <a:latin typeface="Fjalla One"/>
                <a:ea typeface="Fjalla One"/>
                <a:cs typeface="Fjalla One"/>
                <a:sym typeface="Fjalla One"/>
              </a:defRPr>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Ropa Sans"/>
              <a:buNone/>
              <a:defRPr sz="2800">
                <a:latin typeface="Ropa Sans"/>
                <a:ea typeface="Ropa Sans"/>
                <a:cs typeface="Ropa Sans"/>
                <a:sym typeface="Ropa Sans"/>
              </a:defRPr>
            </a:lvl1pPr>
            <a:lvl2pPr lvl="1" rtl="0" algn="ctr">
              <a:lnSpc>
                <a:spcPct val="100000"/>
              </a:lnSpc>
              <a:spcBef>
                <a:spcPts val="0"/>
              </a:spcBef>
              <a:spcAft>
                <a:spcPts val="0"/>
              </a:spcAft>
              <a:buSzPts val="2800"/>
              <a:buFont typeface="Ropa Sans"/>
              <a:buNone/>
              <a:defRPr sz="2800">
                <a:latin typeface="Ropa Sans"/>
                <a:ea typeface="Ropa Sans"/>
                <a:cs typeface="Ropa Sans"/>
                <a:sym typeface="Ropa Sans"/>
              </a:defRPr>
            </a:lvl2pPr>
            <a:lvl3pPr lvl="2" rtl="0" algn="ctr">
              <a:lnSpc>
                <a:spcPct val="100000"/>
              </a:lnSpc>
              <a:spcBef>
                <a:spcPts val="0"/>
              </a:spcBef>
              <a:spcAft>
                <a:spcPts val="0"/>
              </a:spcAft>
              <a:buSzPts val="2800"/>
              <a:buFont typeface="Ropa Sans"/>
              <a:buNone/>
              <a:defRPr sz="2800">
                <a:latin typeface="Ropa Sans"/>
                <a:ea typeface="Ropa Sans"/>
                <a:cs typeface="Ropa Sans"/>
                <a:sym typeface="Ropa Sans"/>
              </a:defRPr>
            </a:lvl3pPr>
            <a:lvl4pPr lvl="3" rtl="0" algn="ctr">
              <a:lnSpc>
                <a:spcPct val="100000"/>
              </a:lnSpc>
              <a:spcBef>
                <a:spcPts val="0"/>
              </a:spcBef>
              <a:spcAft>
                <a:spcPts val="0"/>
              </a:spcAft>
              <a:buSzPts val="2800"/>
              <a:buFont typeface="Ropa Sans"/>
              <a:buNone/>
              <a:defRPr sz="2800">
                <a:latin typeface="Ropa Sans"/>
                <a:ea typeface="Ropa Sans"/>
                <a:cs typeface="Ropa Sans"/>
                <a:sym typeface="Ropa Sans"/>
              </a:defRPr>
            </a:lvl4pPr>
            <a:lvl5pPr lvl="4" rtl="0" algn="ctr">
              <a:lnSpc>
                <a:spcPct val="100000"/>
              </a:lnSpc>
              <a:spcBef>
                <a:spcPts val="0"/>
              </a:spcBef>
              <a:spcAft>
                <a:spcPts val="0"/>
              </a:spcAft>
              <a:buSzPts val="2800"/>
              <a:buFont typeface="Ropa Sans"/>
              <a:buNone/>
              <a:defRPr sz="2800">
                <a:latin typeface="Ropa Sans"/>
                <a:ea typeface="Ropa Sans"/>
                <a:cs typeface="Ropa Sans"/>
                <a:sym typeface="Ropa Sans"/>
              </a:defRPr>
            </a:lvl5pPr>
            <a:lvl6pPr lvl="5" rtl="0" algn="ctr">
              <a:lnSpc>
                <a:spcPct val="100000"/>
              </a:lnSpc>
              <a:spcBef>
                <a:spcPts val="0"/>
              </a:spcBef>
              <a:spcAft>
                <a:spcPts val="0"/>
              </a:spcAft>
              <a:buSzPts val="2800"/>
              <a:buFont typeface="Ropa Sans"/>
              <a:buNone/>
              <a:defRPr sz="2800">
                <a:latin typeface="Ropa Sans"/>
                <a:ea typeface="Ropa Sans"/>
                <a:cs typeface="Ropa Sans"/>
                <a:sym typeface="Ropa Sans"/>
              </a:defRPr>
            </a:lvl6pPr>
            <a:lvl7pPr lvl="6" rtl="0" algn="ctr">
              <a:lnSpc>
                <a:spcPct val="100000"/>
              </a:lnSpc>
              <a:spcBef>
                <a:spcPts val="0"/>
              </a:spcBef>
              <a:spcAft>
                <a:spcPts val="0"/>
              </a:spcAft>
              <a:buSzPts val="2800"/>
              <a:buFont typeface="Ropa Sans"/>
              <a:buNone/>
              <a:defRPr sz="2800">
                <a:latin typeface="Ropa Sans"/>
                <a:ea typeface="Ropa Sans"/>
                <a:cs typeface="Ropa Sans"/>
                <a:sym typeface="Ropa Sans"/>
              </a:defRPr>
            </a:lvl7pPr>
            <a:lvl8pPr lvl="7" rtl="0" algn="ctr">
              <a:lnSpc>
                <a:spcPct val="100000"/>
              </a:lnSpc>
              <a:spcBef>
                <a:spcPts val="0"/>
              </a:spcBef>
              <a:spcAft>
                <a:spcPts val="0"/>
              </a:spcAft>
              <a:buSzPts val="2800"/>
              <a:buFont typeface="Ropa Sans"/>
              <a:buNone/>
              <a:defRPr sz="2800">
                <a:latin typeface="Ropa Sans"/>
                <a:ea typeface="Ropa Sans"/>
                <a:cs typeface="Ropa Sans"/>
                <a:sym typeface="Ropa Sans"/>
              </a:defRPr>
            </a:lvl8pPr>
            <a:lvl9pPr lvl="8" rtl="0" algn="ctr">
              <a:lnSpc>
                <a:spcPct val="100000"/>
              </a:lnSpc>
              <a:spcBef>
                <a:spcPts val="0"/>
              </a:spcBef>
              <a:spcAft>
                <a:spcPts val="0"/>
              </a:spcAft>
              <a:buSzPts val="2800"/>
              <a:buFont typeface="Ropa Sans"/>
              <a:buNone/>
              <a:defRPr sz="2800">
                <a:latin typeface="Ropa Sans"/>
                <a:ea typeface="Ropa Sans"/>
                <a:cs typeface="Ropa Sans"/>
                <a:sym typeface="Ropa Sans"/>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Fjalla One"/>
              <a:buNone/>
              <a:defRPr sz="3600">
                <a:latin typeface="Fjalla One"/>
                <a:ea typeface="Fjalla One"/>
                <a:cs typeface="Fjalla One"/>
                <a:sym typeface="Fjalla One"/>
              </a:defRPr>
            </a:lvl1pPr>
            <a:lvl2pPr lvl="1" rtl="0" algn="ctr">
              <a:spcBef>
                <a:spcPts val="0"/>
              </a:spcBef>
              <a:spcAft>
                <a:spcPts val="0"/>
              </a:spcAft>
              <a:buSzPts val="3600"/>
              <a:buFont typeface="Fjalla One"/>
              <a:buNone/>
              <a:defRPr sz="3600">
                <a:latin typeface="Fjalla One"/>
                <a:ea typeface="Fjalla One"/>
                <a:cs typeface="Fjalla One"/>
                <a:sym typeface="Fjalla One"/>
              </a:defRPr>
            </a:lvl2pPr>
            <a:lvl3pPr lvl="2" rtl="0" algn="ctr">
              <a:spcBef>
                <a:spcPts val="0"/>
              </a:spcBef>
              <a:spcAft>
                <a:spcPts val="0"/>
              </a:spcAft>
              <a:buSzPts val="3600"/>
              <a:buFont typeface="Fjalla One"/>
              <a:buNone/>
              <a:defRPr sz="3600">
                <a:latin typeface="Fjalla One"/>
                <a:ea typeface="Fjalla One"/>
                <a:cs typeface="Fjalla One"/>
                <a:sym typeface="Fjalla One"/>
              </a:defRPr>
            </a:lvl3pPr>
            <a:lvl4pPr lvl="3" rtl="0" algn="ctr">
              <a:spcBef>
                <a:spcPts val="0"/>
              </a:spcBef>
              <a:spcAft>
                <a:spcPts val="0"/>
              </a:spcAft>
              <a:buSzPts val="3600"/>
              <a:buFont typeface="Fjalla One"/>
              <a:buNone/>
              <a:defRPr sz="3600">
                <a:latin typeface="Fjalla One"/>
                <a:ea typeface="Fjalla One"/>
                <a:cs typeface="Fjalla One"/>
                <a:sym typeface="Fjalla One"/>
              </a:defRPr>
            </a:lvl4pPr>
            <a:lvl5pPr lvl="4" rtl="0" algn="ctr">
              <a:spcBef>
                <a:spcPts val="0"/>
              </a:spcBef>
              <a:spcAft>
                <a:spcPts val="0"/>
              </a:spcAft>
              <a:buSzPts val="3600"/>
              <a:buFont typeface="Fjalla One"/>
              <a:buNone/>
              <a:defRPr sz="3600">
                <a:latin typeface="Fjalla One"/>
                <a:ea typeface="Fjalla One"/>
                <a:cs typeface="Fjalla One"/>
                <a:sym typeface="Fjalla One"/>
              </a:defRPr>
            </a:lvl5pPr>
            <a:lvl6pPr lvl="5" rtl="0" algn="ctr">
              <a:spcBef>
                <a:spcPts val="0"/>
              </a:spcBef>
              <a:spcAft>
                <a:spcPts val="0"/>
              </a:spcAft>
              <a:buSzPts val="3600"/>
              <a:buFont typeface="Fjalla One"/>
              <a:buNone/>
              <a:defRPr sz="3600">
                <a:latin typeface="Fjalla One"/>
                <a:ea typeface="Fjalla One"/>
                <a:cs typeface="Fjalla One"/>
                <a:sym typeface="Fjalla One"/>
              </a:defRPr>
            </a:lvl6pPr>
            <a:lvl7pPr lvl="6" rtl="0" algn="ctr">
              <a:spcBef>
                <a:spcPts val="0"/>
              </a:spcBef>
              <a:spcAft>
                <a:spcPts val="0"/>
              </a:spcAft>
              <a:buSzPts val="3600"/>
              <a:buFont typeface="Fjalla One"/>
              <a:buNone/>
              <a:defRPr sz="3600">
                <a:latin typeface="Fjalla One"/>
                <a:ea typeface="Fjalla One"/>
                <a:cs typeface="Fjalla One"/>
                <a:sym typeface="Fjalla One"/>
              </a:defRPr>
            </a:lvl7pPr>
            <a:lvl8pPr lvl="7" rtl="0" algn="ctr">
              <a:spcBef>
                <a:spcPts val="0"/>
              </a:spcBef>
              <a:spcAft>
                <a:spcPts val="0"/>
              </a:spcAft>
              <a:buSzPts val="3600"/>
              <a:buFont typeface="Fjalla One"/>
              <a:buNone/>
              <a:defRPr sz="3600">
                <a:latin typeface="Fjalla One"/>
                <a:ea typeface="Fjalla One"/>
                <a:cs typeface="Fjalla One"/>
                <a:sym typeface="Fjalla One"/>
              </a:defRPr>
            </a:lvl8pPr>
            <a:lvl9pPr lvl="8" rtl="0" algn="ctr">
              <a:spcBef>
                <a:spcPts val="0"/>
              </a:spcBef>
              <a:spcAft>
                <a:spcPts val="0"/>
              </a:spcAft>
              <a:buSzPts val="3600"/>
              <a:buFont typeface="Fjalla One"/>
              <a:buNone/>
              <a:defRPr sz="3600">
                <a:latin typeface="Fjalla One"/>
                <a:ea typeface="Fjalla One"/>
                <a:cs typeface="Fjalla One"/>
                <a:sym typeface="Fjalla One"/>
              </a:defRPr>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Fjalla One"/>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Ropa Sans"/>
              <a:buChar char="●"/>
              <a:defRPr>
                <a:latin typeface="Ropa Sans"/>
                <a:ea typeface="Ropa Sans"/>
                <a:cs typeface="Ropa Sans"/>
                <a:sym typeface="Ropa Sans"/>
              </a:defRPr>
            </a:lvl1pPr>
            <a:lvl2pPr indent="-317500" lvl="1" marL="914400" rtl="0">
              <a:spcBef>
                <a:spcPts val="1600"/>
              </a:spcBef>
              <a:spcAft>
                <a:spcPts val="0"/>
              </a:spcAft>
              <a:buSzPts val="1400"/>
              <a:buFont typeface="Ropa Sans"/>
              <a:buChar char="○"/>
              <a:defRPr>
                <a:latin typeface="Ropa Sans"/>
                <a:ea typeface="Ropa Sans"/>
                <a:cs typeface="Ropa Sans"/>
                <a:sym typeface="Ropa Sans"/>
              </a:defRPr>
            </a:lvl2pPr>
            <a:lvl3pPr indent="-317500" lvl="2" marL="1371600" rtl="0">
              <a:spcBef>
                <a:spcPts val="1600"/>
              </a:spcBef>
              <a:spcAft>
                <a:spcPts val="0"/>
              </a:spcAft>
              <a:buSzPts val="1400"/>
              <a:buFont typeface="Ropa Sans"/>
              <a:buChar char="■"/>
              <a:defRPr>
                <a:latin typeface="Ropa Sans"/>
                <a:ea typeface="Ropa Sans"/>
                <a:cs typeface="Ropa Sans"/>
                <a:sym typeface="Ropa Sans"/>
              </a:defRPr>
            </a:lvl3pPr>
            <a:lvl4pPr indent="-317500" lvl="3" marL="1828800" rtl="0">
              <a:spcBef>
                <a:spcPts val="1600"/>
              </a:spcBef>
              <a:spcAft>
                <a:spcPts val="0"/>
              </a:spcAft>
              <a:buSzPts val="1400"/>
              <a:buFont typeface="Ropa Sans"/>
              <a:buChar char="●"/>
              <a:defRPr>
                <a:latin typeface="Ropa Sans"/>
                <a:ea typeface="Ropa Sans"/>
                <a:cs typeface="Ropa Sans"/>
                <a:sym typeface="Ropa Sans"/>
              </a:defRPr>
            </a:lvl4pPr>
            <a:lvl5pPr indent="-317500" lvl="4" marL="2286000" rtl="0">
              <a:spcBef>
                <a:spcPts val="1600"/>
              </a:spcBef>
              <a:spcAft>
                <a:spcPts val="0"/>
              </a:spcAft>
              <a:buSzPts val="1400"/>
              <a:buFont typeface="Ropa Sans"/>
              <a:buChar char="○"/>
              <a:defRPr>
                <a:latin typeface="Ropa Sans"/>
                <a:ea typeface="Ropa Sans"/>
                <a:cs typeface="Ropa Sans"/>
                <a:sym typeface="Ropa Sans"/>
              </a:defRPr>
            </a:lvl5pPr>
            <a:lvl6pPr indent="-317500" lvl="5" marL="2743200" rtl="0">
              <a:spcBef>
                <a:spcPts val="1600"/>
              </a:spcBef>
              <a:spcAft>
                <a:spcPts val="0"/>
              </a:spcAft>
              <a:buSzPts val="1400"/>
              <a:buFont typeface="Ropa Sans"/>
              <a:buChar char="■"/>
              <a:defRPr>
                <a:latin typeface="Ropa Sans"/>
                <a:ea typeface="Ropa Sans"/>
                <a:cs typeface="Ropa Sans"/>
                <a:sym typeface="Ropa Sans"/>
              </a:defRPr>
            </a:lvl6pPr>
            <a:lvl7pPr indent="-317500" lvl="6" marL="3200400" rtl="0">
              <a:spcBef>
                <a:spcPts val="1600"/>
              </a:spcBef>
              <a:spcAft>
                <a:spcPts val="0"/>
              </a:spcAft>
              <a:buSzPts val="1400"/>
              <a:buFont typeface="Ropa Sans"/>
              <a:buChar char="●"/>
              <a:defRPr>
                <a:latin typeface="Ropa Sans"/>
                <a:ea typeface="Ropa Sans"/>
                <a:cs typeface="Ropa Sans"/>
                <a:sym typeface="Ropa Sans"/>
              </a:defRPr>
            </a:lvl7pPr>
            <a:lvl8pPr indent="-317500" lvl="7" marL="3657600" rtl="0">
              <a:spcBef>
                <a:spcPts val="1600"/>
              </a:spcBef>
              <a:spcAft>
                <a:spcPts val="0"/>
              </a:spcAft>
              <a:buSzPts val="1400"/>
              <a:buFont typeface="Ropa Sans"/>
              <a:buChar char="○"/>
              <a:defRPr>
                <a:latin typeface="Ropa Sans"/>
                <a:ea typeface="Ropa Sans"/>
                <a:cs typeface="Ropa Sans"/>
                <a:sym typeface="Ropa Sans"/>
              </a:defRPr>
            </a:lvl8pPr>
            <a:lvl9pPr indent="-317500" lvl="8" marL="4114800" rtl="0">
              <a:spcBef>
                <a:spcPts val="1600"/>
              </a:spcBef>
              <a:spcAft>
                <a:spcPts val="1600"/>
              </a:spcAft>
              <a:buSzPts val="1400"/>
              <a:buFont typeface="Ropa Sans"/>
              <a:buChar char="■"/>
              <a:defRPr>
                <a:latin typeface="Ropa Sans"/>
                <a:ea typeface="Ropa Sans"/>
                <a:cs typeface="Ropa Sans"/>
                <a:sym typeface="Ropa Sans"/>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 name="Shape 99"/>
        <p:cNvGrpSpPr/>
        <p:nvPr/>
      </p:nvGrpSpPr>
      <p:grpSpPr>
        <a:xfrm>
          <a:off x="0" y="0"/>
          <a:ext cx="0" cy="0"/>
          <a:chOff x="0" y="0"/>
          <a:chExt cx="0" cy="0"/>
        </a:xfrm>
      </p:grpSpPr>
      <p:sp>
        <p:nvSpPr>
          <p:cNvPr id="100" name="Shape 10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lt2"/>
              </a:buClr>
              <a:buSzPts val="3000"/>
              <a:buNone/>
              <a:defRPr>
                <a:solidFill>
                  <a:schemeClr val="lt2"/>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p:txBody>
      </p:sp>
      <p:sp>
        <p:nvSpPr>
          <p:cNvPr id="101" name="Shape 10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2" name="Shape 10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3" name="Shape 103"/>
        <p:cNvGrpSpPr/>
        <p:nvPr/>
      </p:nvGrpSpPr>
      <p:grpSpPr>
        <a:xfrm>
          <a:off x="0" y="0"/>
          <a:ext cx="0" cy="0"/>
          <a:chOff x="0" y="0"/>
          <a:chExt cx="0" cy="0"/>
        </a:xfrm>
      </p:grpSpPr>
      <p:sp>
        <p:nvSpPr>
          <p:cNvPr id="104" name="Shape 10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5" name="Shape 10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Shape 10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7" name="Shape 107"/>
        <p:cNvGrpSpPr/>
        <p:nvPr/>
      </p:nvGrpSpPr>
      <p:grpSpPr>
        <a:xfrm>
          <a:off x="0" y="0"/>
          <a:ext cx="0" cy="0"/>
          <a:chOff x="0" y="0"/>
          <a:chExt cx="0" cy="0"/>
        </a:xfrm>
      </p:grpSpPr>
      <p:sp>
        <p:nvSpPr>
          <p:cNvPr id="108" name="Shape 10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9" name="Shape 10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0" name="Shape 110"/>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1" name="Shape 11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2" name="Shape 112"/>
        <p:cNvGrpSpPr/>
        <p:nvPr/>
      </p:nvGrpSpPr>
      <p:grpSpPr>
        <a:xfrm>
          <a:off x="0" y="0"/>
          <a:ext cx="0" cy="0"/>
          <a:chOff x="0" y="0"/>
          <a:chExt cx="0" cy="0"/>
        </a:xfrm>
      </p:grpSpPr>
      <p:sp>
        <p:nvSpPr>
          <p:cNvPr id="113" name="Shape 11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4" name="Shape 1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5" name="Shape 115"/>
        <p:cNvGrpSpPr/>
        <p:nvPr/>
      </p:nvGrpSpPr>
      <p:grpSpPr>
        <a:xfrm>
          <a:off x="0" y="0"/>
          <a:ext cx="0" cy="0"/>
          <a:chOff x="0" y="0"/>
          <a:chExt cx="0" cy="0"/>
        </a:xfrm>
      </p:grpSpPr>
      <p:sp>
        <p:nvSpPr>
          <p:cNvPr id="116" name="Shape 11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0"/>
              </a:spcBef>
              <a:spcAft>
                <a:spcPts val="0"/>
              </a:spcAft>
              <a:buSzPts val="1800"/>
              <a:buNone/>
              <a:defRPr sz="1800"/>
            </a:lvl1pPr>
          </a:lstStyle>
          <a:p/>
        </p:txBody>
      </p:sp>
      <p:sp>
        <p:nvSpPr>
          <p:cNvPr id="117" name="Shape 11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8" name="Shape 118"/>
        <p:cNvGrpSpPr/>
        <p:nvPr/>
      </p:nvGrpSpPr>
      <p:grpSpPr>
        <a:xfrm>
          <a:off x="0" y="0"/>
          <a:ext cx="0" cy="0"/>
          <a:chOff x="0" y="0"/>
          <a:chExt cx="0" cy="0"/>
        </a:xfrm>
      </p:grpSpPr>
      <p:sp>
        <p:nvSpPr>
          <p:cNvPr id="119" name="Shape 11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4" name="Shape 124"/>
        <p:cNvGrpSpPr/>
        <p:nvPr/>
      </p:nvGrpSpPr>
      <p:grpSpPr>
        <a:xfrm>
          <a:off x="0" y="0"/>
          <a:ext cx="0" cy="0"/>
          <a:chOff x="0" y="0"/>
          <a:chExt cx="0" cy="0"/>
        </a:xfrm>
      </p:grpSpPr>
      <p:sp>
        <p:nvSpPr>
          <p:cNvPr id="125" name="Shape 125"/>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lt2"/>
              </a:buClr>
              <a:buSzPts val="3000"/>
              <a:buNone/>
              <a:defRPr>
                <a:solidFill>
                  <a:schemeClr val="lt2"/>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p:txBody>
      </p:sp>
      <p:sp>
        <p:nvSpPr>
          <p:cNvPr id="126" name="Shape 126"/>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7" name="Shape 1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0" name="Shape 130"/>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1" name="Shape 13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2" name="Shape 132"/>
        <p:cNvGrpSpPr/>
        <p:nvPr/>
      </p:nvGrpSpPr>
      <p:grpSpPr>
        <a:xfrm>
          <a:off x="0" y="0"/>
          <a:ext cx="0" cy="0"/>
          <a:chOff x="0" y="0"/>
          <a:chExt cx="0" cy="0"/>
        </a:xfrm>
      </p:grpSpPr>
      <p:sp>
        <p:nvSpPr>
          <p:cNvPr id="133" name="Shape 13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4" name="Shape 13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5" name="Shape 135"/>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6" name="Shape 13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7" name="Shape 137"/>
        <p:cNvGrpSpPr/>
        <p:nvPr/>
      </p:nvGrpSpPr>
      <p:grpSpPr>
        <a:xfrm>
          <a:off x="0" y="0"/>
          <a:ext cx="0" cy="0"/>
          <a:chOff x="0" y="0"/>
          <a:chExt cx="0" cy="0"/>
        </a:xfrm>
      </p:grpSpPr>
      <p:sp>
        <p:nvSpPr>
          <p:cNvPr id="138" name="Shape 13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9" name="Shape 13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0" name="Shape 140"/>
        <p:cNvGrpSpPr/>
        <p:nvPr/>
      </p:nvGrpSpPr>
      <p:grpSpPr>
        <a:xfrm>
          <a:off x="0" y="0"/>
          <a:ext cx="0" cy="0"/>
          <a:chOff x="0" y="0"/>
          <a:chExt cx="0" cy="0"/>
        </a:xfrm>
      </p:grpSpPr>
      <p:sp>
        <p:nvSpPr>
          <p:cNvPr id="141" name="Shape 141"/>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0"/>
              </a:spcBef>
              <a:spcAft>
                <a:spcPts val="0"/>
              </a:spcAft>
              <a:buSzPts val="1800"/>
              <a:buNone/>
              <a:defRPr sz="1800"/>
            </a:lvl1pPr>
          </a:lstStyle>
          <a:p/>
        </p:txBody>
      </p:sp>
      <p:sp>
        <p:nvSpPr>
          <p:cNvPr id="142" name="Shape 14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3" name="Shape 143"/>
        <p:cNvGrpSpPr/>
        <p:nvPr/>
      </p:nvGrpSpPr>
      <p:grpSpPr>
        <a:xfrm>
          <a:off x="0" y="0"/>
          <a:ext cx="0" cy="0"/>
          <a:chOff x="0" y="0"/>
          <a:chExt cx="0" cy="0"/>
        </a:xfrm>
      </p:grpSpPr>
      <p:sp>
        <p:nvSpPr>
          <p:cNvPr id="144" name="Shape 14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2pPr>
            <a:lvl3pPr lvl="2"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3pPr>
            <a:lvl4pPr lvl="3"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4pPr>
            <a:lvl5pPr lvl="4"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5pPr>
            <a:lvl6pPr lvl="5"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6pPr>
            <a:lvl7pPr lvl="6"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7pPr>
            <a:lvl8pPr lvl="7"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8pPr>
            <a:lvl9pPr lvl="8"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pa Sans"/>
              <a:buChar char="●"/>
              <a:defRPr sz="1800">
                <a:solidFill>
                  <a:schemeClr val="lt2"/>
                </a:solidFill>
                <a:latin typeface="Ropa Sans"/>
                <a:ea typeface="Ropa Sans"/>
                <a:cs typeface="Ropa Sans"/>
                <a:sym typeface="Ropa Sans"/>
              </a:defRPr>
            </a:lvl1pPr>
            <a:lvl2pPr indent="-317500" lvl="1" marL="914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2pPr>
            <a:lvl3pPr indent="-317500" lvl="2" marL="1371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3pPr>
            <a:lvl4pPr indent="-317500" lvl="3" marL="18288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4pPr>
            <a:lvl5pPr indent="-317500" lvl="4" marL="22860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5pPr>
            <a:lvl6pPr indent="-317500" lvl="5" marL="27432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6pPr>
            <a:lvl7pPr indent="-317500" lvl="6" marL="3200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7pPr>
            <a:lvl8pPr indent="-317500" lvl="7" marL="3657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8pPr>
            <a:lvl9pPr indent="-317500" lvl="8" marL="4114800" rtl="0">
              <a:lnSpc>
                <a:spcPct val="115000"/>
              </a:lnSpc>
              <a:spcBef>
                <a:spcPts val="1600"/>
              </a:spcBef>
              <a:spcAft>
                <a:spcPts val="1600"/>
              </a:spcAft>
              <a:buClr>
                <a:schemeClr val="lt2"/>
              </a:buClr>
              <a:buSzPts val="1400"/>
              <a:buFont typeface="Ropa Sans"/>
              <a:buChar char="■"/>
              <a:defRPr>
                <a:solidFill>
                  <a:schemeClr val="lt2"/>
                </a:solidFill>
                <a:latin typeface="Ropa Sans"/>
                <a:ea typeface="Ropa Sans"/>
                <a:cs typeface="Ropa Sans"/>
                <a:sym typeface="Ropa Sans"/>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Font typeface="Geo"/>
              <a:buNone/>
              <a:defRPr b="1" sz="3600">
                <a:solidFill>
                  <a:schemeClr val="lt1"/>
                </a:solidFill>
                <a:latin typeface="Geo"/>
                <a:ea typeface="Geo"/>
                <a:cs typeface="Geo"/>
                <a:sym typeface="Geo"/>
              </a:defRPr>
            </a:lvl1pPr>
            <a:lvl2pPr lvl="1" rtl="0">
              <a:spcBef>
                <a:spcPts val="0"/>
              </a:spcBef>
              <a:spcAft>
                <a:spcPts val="0"/>
              </a:spcAft>
              <a:buClr>
                <a:schemeClr val="lt1"/>
              </a:buClr>
              <a:buSzPts val="3600"/>
              <a:buFont typeface="Geo"/>
              <a:buNone/>
              <a:defRPr b="1" sz="3600">
                <a:solidFill>
                  <a:schemeClr val="lt1"/>
                </a:solidFill>
                <a:latin typeface="Geo"/>
                <a:ea typeface="Geo"/>
                <a:cs typeface="Geo"/>
                <a:sym typeface="Geo"/>
              </a:defRPr>
            </a:lvl2pPr>
            <a:lvl3pPr lvl="2" rtl="0">
              <a:spcBef>
                <a:spcPts val="0"/>
              </a:spcBef>
              <a:spcAft>
                <a:spcPts val="0"/>
              </a:spcAft>
              <a:buClr>
                <a:schemeClr val="lt1"/>
              </a:buClr>
              <a:buSzPts val="3600"/>
              <a:buFont typeface="Geo"/>
              <a:buNone/>
              <a:defRPr b="1" sz="3600">
                <a:solidFill>
                  <a:schemeClr val="lt1"/>
                </a:solidFill>
                <a:latin typeface="Geo"/>
                <a:ea typeface="Geo"/>
                <a:cs typeface="Geo"/>
                <a:sym typeface="Geo"/>
              </a:defRPr>
            </a:lvl3pPr>
            <a:lvl4pPr lvl="3" rtl="0">
              <a:spcBef>
                <a:spcPts val="0"/>
              </a:spcBef>
              <a:spcAft>
                <a:spcPts val="0"/>
              </a:spcAft>
              <a:buClr>
                <a:schemeClr val="lt1"/>
              </a:buClr>
              <a:buSzPts val="3600"/>
              <a:buFont typeface="Geo"/>
              <a:buNone/>
              <a:defRPr b="1" sz="3600">
                <a:solidFill>
                  <a:schemeClr val="lt1"/>
                </a:solidFill>
                <a:latin typeface="Geo"/>
                <a:ea typeface="Geo"/>
                <a:cs typeface="Geo"/>
                <a:sym typeface="Geo"/>
              </a:defRPr>
            </a:lvl4pPr>
            <a:lvl5pPr lvl="4" rtl="0">
              <a:spcBef>
                <a:spcPts val="0"/>
              </a:spcBef>
              <a:spcAft>
                <a:spcPts val="0"/>
              </a:spcAft>
              <a:buClr>
                <a:schemeClr val="lt1"/>
              </a:buClr>
              <a:buSzPts val="3600"/>
              <a:buFont typeface="Geo"/>
              <a:buNone/>
              <a:defRPr b="1" sz="3600">
                <a:solidFill>
                  <a:schemeClr val="lt1"/>
                </a:solidFill>
                <a:latin typeface="Geo"/>
                <a:ea typeface="Geo"/>
                <a:cs typeface="Geo"/>
                <a:sym typeface="Geo"/>
              </a:defRPr>
            </a:lvl5pPr>
            <a:lvl6pPr lvl="5" rtl="0">
              <a:spcBef>
                <a:spcPts val="0"/>
              </a:spcBef>
              <a:spcAft>
                <a:spcPts val="0"/>
              </a:spcAft>
              <a:buClr>
                <a:schemeClr val="lt1"/>
              </a:buClr>
              <a:buSzPts val="3600"/>
              <a:buFont typeface="Geo"/>
              <a:buNone/>
              <a:defRPr b="1" sz="3600">
                <a:solidFill>
                  <a:schemeClr val="lt1"/>
                </a:solidFill>
                <a:latin typeface="Geo"/>
                <a:ea typeface="Geo"/>
                <a:cs typeface="Geo"/>
                <a:sym typeface="Geo"/>
              </a:defRPr>
            </a:lvl6pPr>
            <a:lvl7pPr lvl="6" rtl="0">
              <a:spcBef>
                <a:spcPts val="0"/>
              </a:spcBef>
              <a:spcAft>
                <a:spcPts val="0"/>
              </a:spcAft>
              <a:buClr>
                <a:schemeClr val="lt1"/>
              </a:buClr>
              <a:buSzPts val="3600"/>
              <a:buFont typeface="Geo"/>
              <a:buNone/>
              <a:defRPr b="1" sz="3600">
                <a:solidFill>
                  <a:schemeClr val="lt1"/>
                </a:solidFill>
                <a:latin typeface="Geo"/>
                <a:ea typeface="Geo"/>
                <a:cs typeface="Geo"/>
                <a:sym typeface="Geo"/>
              </a:defRPr>
            </a:lvl7pPr>
            <a:lvl8pPr lvl="7" rtl="0">
              <a:spcBef>
                <a:spcPts val="0"/>
              </a:spcBef>
              <a:spcAft>
                <a:spcPts val="0"/>
              </a:spcAft>
              <a:buClr>
                <a:schemeClr val="lt1"/>
              </a:buClr>
              <a:buSzPts val="3600"/>
              <a:buFont typeface="Geo"/>
              <a:buNone/>
              <a:defRPr b="1" sz="3600">
                <a:solidFill>
                  <a:schemeClr val="lt1"/>
                </a:solidFill>
                <a:latin typeface="Geo"/>
                <a:ea typeface="Geo"/>
                <a:cs typeface="Geo"/>
                <a:sym typeface="Geo"/>
              </a:defRPr>
            </a:lvl8pPr>
            <a:lvl9pPr lvl="8" rtl="0">
              <a:spcBef>
                <a:spcPts val="0"/>
              </a:spcBef>
              <a:spcAft>
                <a:spcPts val="0"/>
              </a:spcAft>
              <a:buClr>
                <a:schemeClr val="lt1"/>
              </a:buClr>
              <a:buSzPts val="3600"/>
              <a:buFont typeface="Geo"/>
              <a:buNone/>
              <a:defRPr b="1" sz="3600">
                <a:solidFill>
                  <a:schemeClr val="lt1"/>
                </a:solidFill>
                <a:latin typeface="Geo"/>
                <a:ea typeface="Geo"/>
                <a:cs typeface="Geo"/>
                <a:sym typeface="Geo"/>
              </a:defRPr>
            </a:lvl9pPr>
          </a:lstStyle>
          <a:p/>
        </p:txBody>
      </p:sp>
      <p:sp>
        <p:nvSpPr>
          <p:cNvPr id="97" name="Shape 9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lt1"/>
              </a:buClr>
              <a:buSzPts val="3000"/>
              <a:buFont typeface="Lato"/>
              <a:buChar char="●"/>
              <a:defRPr sz="3000">
                <a:solidFill>
                  <a:schemeClr val="lt1"/>
                </a:solidFill>
                <a:latin typeface="Lato"/>
                <a:ea typeface="Lato"/>
                <a:cs typeface="Lato"/>
                <a:sym typeface="Lato"/>
              </a:defRPr>
            </a:lvl1pPr>
            <a:lvl2pPr indent="-381000" lvl="1" marL="914400" rtl="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2pPr>
            <a:lvl3pPr indent="-381000" lvl="2" marL="1371600" rtl="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3pPr>
            <a:lvl4pPr indent="-342900" lvl="3" marL="18288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4pPr>
            <a:lvl5pPr indent="-342900" lvl="4" marL="22860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5pPr>
            <a:lvl6pPr indent="-342900" lvl="5" marL="27432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6pPr>
            <a:lvl7pPr indent="-342900" lvl="6" marL="32004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7pPr>
            <a:lvl8pPr indent="-342900" lvl="7" marL="36576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8pPr>
            <a:lvl9pPr indent="-342900" lvl="8" marL="41148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9pPr>
          </a:lstStyle>
          <a:p/>
        </p:txBody>
      </p:sp>
      <p:sp>
        <p:nvSpPr>
          <p:cNvPr id="98" name="Shape 9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122" name="Shape 12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lt1"/>
              </a:buClr>
              <a:buSzPts val="3000"/>
              <a:buChar char="●"/>
              <a:defRPr sz="3000">
                <a:solidFill>
                  <a:schemeClr val="lt1"/>
                </a:solidFill>
              </a:defRPr>
            </a:lvl1pPr>
            <a:lvl2pPr indent="-381000" lvl="1" marL="914400" rtl="0">
              <a:spcBef>
                <a:spcPts val="0"/>
              </a:spcBef>
              <a:spcAft>
                <a:spcPts val="0"/>
              </a:spcAft>
              <a:buClr>
                <a:schemeClr val="lt1"/>
              </a:buClr>
              <a:buSzPts val="2400"/>
              <a:buChar char="○"/>
              <a:defRPr sz="2400">
                <a:solidFill>
                  <a:schemeClr val="lt1"/>
                </a:solidFill>
              </a:defRPr>
            </a:lvl2pPr>
            <a:lvl3pPr indent="-381000" lvl="2" marL="1371600" rtl="0">
              <a:spcBef>
                <a:spcPts val="0"/>
              </a:spcBef>
              <a:spcAft>
                <a:spcPts val="0"/>
              </a:spcAft>
              <a:buClr>
                <a:schemeClr val="lt1"/>
              </a:buClr>
              <a:buSzPts val="2400"/>
              <a:buChar char="■"/>
              <a:defRPr sz="2400">
                <a:solidFill>
                  <a:schemeClr val="lt1"/>
                </a:solidFill>
              </a:defRPr>
            </a:lvl3pPr>
            <a:lvl4pPr indent="-342900" lvl="3" marL="1828800" rtl="0">
              <a:spcBef>
                <a:spcPts val="0"/>
              </a:spcBef>
              <a:spcAft>
                <a:spcPts val="0"/>
              </a:spcAft>
              <a:buClr>
                <a:schemeClr val="lt1"/>
              </a:buClr>
              <a:buSzPts val="1800"/>
              <a:buChar char="●"/>
              <a:defRPr sz="1800">
                <a:solidFill>
                  <a:schemeClr val="lt1"/>
                </a:solidFill>
              </a:defRPr>
            </a:lvl4pPr>
            <a:lvl5pPr indent="-342900" lvl="4" marL="2286000" rtl="0">
              <a:spcBef>
                <a:spcPts val="0"/>
              </a:spcBef>
              <a:spcAft>
                <a:spcPts val="0"/>
              </a:spcAft>
              <a:buClr>
                <a:schemeClr val="lt1"/>
              </a:buClr>
              <a:buSzPts val="1800"/>
              <a:buChar char="○"/>
              <a:defRPr sz="1800">
                <a:solidFill>
                  <a:schemeClr val="lt1"/>
                </a:solidFill>
              </a:defRPr>
            </a:lvl5pPr>
            <a:lvl6pPr indent="-342900" lvl="5" marL="2743200" rtl="0">
              <a:spcBef>
                <a:spcPts val="0"/>
              </a:spcBef>
              <a:spcAft>
                <a:spcPts val="0"/>
              </a:spcAft>
              <a:buClr>
                <a:schemeClr val="lt1"/>
              </a:buClr>
              <a:buSzPts val="1800"/>
              <a:buChar char="■"/>
              <a:defRPr sz="1800">
                <a:solidFill>
                  <a:schemeClr val="lt1"/>
                </a:solidFill>
              </a:defRPr>
            </a:lvl6pPr>
            <a:lvl7pPr indent="-342900" lvl="6" marL="3200400" rtl="0">
              <a:spcBef>
                <a:spcPts val="0"/>
              </a:spcBef>
              <a:spcAft>
                <a:spcPts val="0"/>
              </a:spcAft>
              <a:buClr>
                <a:schemeClr val="lt1"/>
              </a:buClr>
              <a:buSzPts val="1800"/>
              <a:buChar char="●"/>
              <a:defRPr sz="1800">
                <a:solidFill>
                  <a:schemeClr val="lt1"/>
                </a:solidFill>
              </a:defRPr>
            </a:lvl7pPr>
            <a:lvl8pPr indent="-342900" lvl="7" marL="3657600" rtl="0">
              <a:spcBef>
                <a:spcPts val="0"/>
              </a:spcBef>
              <a:spcAft>
                <a:spcPts val="0"/>
              </a:spcAft>
              <a:buClr>
                <a:schemeClr val="lt1"/>
              </a:buClr>
              <a:buSzPts val="1800"/>
              <a:buChar char="○"/>
              <a:defRPr sz="1800">
                <a:solidFill>
                  <a:schemeClr val="lt1"/>
                </a:solidFill>
              </a:defRPr>
            </a:lvl8pPr>
            <a:lvl9pPr indent="-342900" lvl="8" marL="4114800" rtl="0">
              <a:spcBef>
                <a:spcPts val="0"/>
              </a:spcBef>
              <a:spcAft>
                <a:spcPts val="0"/>
              </a:spcAft>
              <a:buClr>
                <a:schemeClr val="lt1"/>
              </a:buClr>
              <a:buSzPts val="1800"/>
              <a:buChar char="■"/>
              <a:defRPr sz="1800">
                <a:solidFill>
                  <a:schemeClr val="lt1"/>
                </a:solidFill>
              </a:defRPr>
            </a:lvl9pPr>
          </a:lstStyle>
          <a:p/>
        </p:txBody>
      </p:sp>
      <p:sp>
        <p:nvSpPr>
          <p:cNvPr id="123" name="Shape 1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drive.google.com/file/d/0B46d2RJIvLNuNFotVE1wOG1ERTg/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hyperlink" Target="http://www.youtube.com/watch?v=a4qJ8wNfgXY" TargetMode="External"/><Relationship Id="rId7"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www.youtube.com/watch?v=Fy0aCDmgnxg" TargetMode="External"/><Relationship Id="rId4"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mmons.wikimedia.org/wiki/File:UE4Arch.com_-_London_apartment.webm?embedplayer=y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youtube.com/watch?v=G-zLx5JVMVE" TargetMode="External"/><Relationship Id="rId4"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youtube.com/watch?v=YhmmUq1ukgo" TargetMode="External"/><Relationship Id="rId4"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www.youtube.com/watch?v=WuU1tEF1xYs" TargetMode="External"/><Relationship Id="rId4" Type="http://schemas.openxmlformats.org/officeDocument/2006/relationships/image" Target="../media/image2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www.youtube.com/watch?v=1Hojv0m3TqA" TargetMode="External"/><Relationship Id="rId4"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ws.amazon.com/lumberyard/" TargetMode="External"/><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hyperlink" Target="http://www.increpare.com/2012/12/slave-of-god/" TargetMode="External"/><Relationship Id="rId4" Type="http://schemas.openxmlformats.org/officeDocument/2006/relationships/hyperlink" Target="https://drive.google.com/file/d/0B46d2RJIvLNuTnJ5ZGZscHU0WUU/view?usp=sharing" TargetMode="External"/><Relationship Id="rId5" Type="http://schemas.openxmlformats.org/officeDocument/2006/relationships/hyperlink" Target="http://www.rockpapershotgun.com/2015/09/03/photorealism-is-crucial/" TargetMode="External"/><Relationship Id="rId6" Type="http://schemas.openxmlformats.org/officeDocument/2006/relationships/hyperlink" Target="http://www.rogerebert.com/rogers-journal/video-games-can-never-be-ar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www.cs.northwestern.edu/~hunicke/MDA.pdf" TargetMode="External"/><Relationship Id="rId4" Type="http://schemas.openxmlformats.org/officeDocument/2006/relationships/hyperlink" Target="http://gangles.ca/2009/08/21/mda/" TargetMode="External"/><Relationship Id="rId5" Type="http://schemas.openxmlformats.org/officeDocument/2006/relationships/hyperlink" Target="https://gamedesignconcepts.wordpress.com/2009/07/13/level-5-mechanics-and-dynamics/" TargetMode="External"/><Relationship Id="rId6" Type="http://schemas.openxmlformats.org/officeDocument/2006/relationships/hyperlink" Target="https://www.gamasutra.com/blogs/TuckerAbbott/20101212/88611/MDA_Framework_Unconnected_Connectivity.ph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rive.google.com/file/d/0B46d2RJIvLNuTkQyWG9RS2xFa3c/view?usp=sharin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rive.google.com/file/d/0B46d2RJIvLNuTkQyWG9RS2xFa3c/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311700" y="1201775"/>
            <a:ext cx="8520600" cy="250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18000"/>
              <a:t>G D 2 1 0</a:t>
            </a:r>
            <a:endParaRPr sz="18000">
              <a:latin typeface="Fjalla One"/>
              <a:ea typeface="Fjalla One"/>
              <a:cs typeface="Fjalla One"/>
              <a:sym typeface="Fjalla One"/>
            </a:endParaRPr>
          </a:p>
        </p:txBody>
      </p:sp>
      <p:sp>
        <p:nvSpPr>
          <p:cNvPr id="150" name="Shape 150"/>
          <p:cNvSpPr txBox="1"/>
          <p:nvPr>
            <p:ph idx="1" type="subTitle"/>
          </p:nvPr>
        </p:nvSpPr>
        <p:spPr>
          <a:xfrm>
            <a:off x="311700" y="36412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Game Studio</a:t>
            </a:r>
            <a:r>
              <a:rPr lang="en">
                <a:latin typeface="Ropa Sans"/>
                <a:ea typeface="Ropa Sans"/>
                <a:cs typeface="Ropa Sans"/>
                <a:sym typeface="Ropa Sans"/>
              </a:rPr>
              <a:t> - Prof. Alec McClure</a:t>
            </a:r>
            <a:endParaRPr>
              <a:latin typeface="Ropa Sans"/>
              <a:ea typeface="Ropa Sans"/>
              <a:cs typeface="Ropa Sans"/>
              <a:sym typeface="Ropa Sans"/>
            </a:endParaRPr>
          </a:p>
        </p:txBody>
      </p:sp>
      <p:cxnSp>
        <p:nvCxnSpPr>
          <p:cNvPr id="151" name="Shape 151"/>
          <p:cNvCxnSpPr/>
          <p:nvPr/>
        </p:nvCxnSpPr>
        <p:spPr>
          <a:xfrm>
            <a:off x="1669275" y="3485500"/>
            <a:ext cx="5953200" cy="0"/>
          </a:xfrm>
          <a:prstGeom prst="straightConnector1">
            <a:avLst/>
          </a:prstGeom>
          <a:noFill/>
          <a:ln cap="flat" cmpd="sng" w="9525">
            <a:solidFill>
              <a:srgbClr val="FFFFFF"/>
            </a:solidFill>
            <a:prstDash val="solid"/>
            <a:round/>
            <a:headEnd len="med" w="med" type="none"/>
            <a:tailEnd len="med" w="med" type="none"/>
          </a:ln>
        </p:spPr>
      </p:cxnSp>
      <p:sp>
        <p:nvSpPr>
          <p:cNvPr id="152" name="Shape 152"/>
          <p:cNvSpPr/>
          <p:nvPr/>
        </p:nvSpPr>
        <p:spPr>
          <a:xfrm>
            <a:off x="0" y="4885575"/>
            <a:ext cx="9144000" cy="2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STYLE is IMPORTANT</a:t>
            </a:r>
            <a:endParaRPr/>
          </a:p>
        </p:txBody>
      </p:sp>
      <p:sp>
        <p:nvSpPr>
          <p:cNvPr id="206" name="Shape 20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STYLE is </a:t>
            </a:r>
            <a:r>
              <a:rPr lang="en" sz="6000"/>
              <a:t>SUBSTANTIVE</a:t>
            </a:r>
            <a:endParaRPr sz="6000"/>
          </a:p>
        </p:txBody>
      </p:sp>
      <p:sp>
        <p:nvSpPr>
          <p:cNvPr id="212" name="Shape 21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ctrTitle"/>
          </p:nvPr>
        </p:nvSpPr>
        <p:spPr>
          <a:xfrm>
            <a:off x="685800" y="1583353"/>
            <a:ext cx="7772400" cy="164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E06666"/>
                </a:solidFill>
              </a:rPr>
              <a:t>REALISM</a:t>
            </a:r>
            <a:r>
              <a:rPr lang="en"/>
              <a:t> </a:t>
            </a:r>
            <a:r>
              <a:rPr lang="en" sz="3600"/>
              <a:t>can be more than </a:t>
            </a:r>
            <a:r>
              <a:rPr i="1" lang="en" sz="3600"/>
              <a:t>just</a:t>
            </a:r>
            <a:r>
              <a:rPr lang="en" sz="3600"/>
              <a:t> </a:t>
            </a:r>
            <a:r>
              <a:rPr lang="en">
                <a:solidFill>
                  <a:srgbClr val="F6B26B"/>
                </a:solidFill>
              </a:rPr>
              <a:t>PHOTOREALISM</a:t>
            </a:r>
            <a:endParaRPr>
              <a:solidFill>
                <a:srgbClr val="F6B26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can you find the right metaphors?</a:t>
            </a:r>
            <a:endParaRPr/>
          </a:p>
        </p:txBody>
      </p:sp>
      <p:sp>
        <p:nvSpPr>
          <p:cNvPr id="223" name="Shape 22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Essentialize experience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29" name="Shape 22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230" name="Shape 230"/>
          <p:cNvPicPr preferRelativeResize="0"/>
          <p:nvPr/>
        </p:nvPicPr>
        <p:blipFill>
          <a:blip r:embed="rId3">
            <a:alphaModFix/>
          </a:blip>
          <a:stretch>
            <a:fillRect/>
          </a:stretch>
        </p:blipFill>
        <p:spPr>
          <a:xfrm>
            <a:off x="0" y="300988"/>
            <a:ext cx="9144000" cy="4541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ctrTitle"/>
          </p:nvPr>
        </p:nvSpPr>
        <p:spPr>
          <a:xfrm>
            <a:off x="438475" y="292325"/>
            <a:ext cx="3855000" cy="3233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Wtf happened last night?</a:t>
            </a:r>
            <a:endParaRPr/>
          </a:p>
          <a:p>
            <a:pPr indent="0" lvl="0" marL="0" rtl="0">
              <a:spcBef>
                <a:spcPts val="0"/>
              </a:spcBef>
              <a:spcAft>
                <a:spcPts val="0"/>
              </a:spcAft>
              <a:buNone/>
            </a:pPr>
            <a:r>
              <a:rPr lang="en"/>
              <a:t> </a:t>
            </a:r>
            <a:r>
              <a:rPr i="1" lang="en" sz="3000"/>
              <a:t>All I remember...</a:t>
            </a:r>
            <a:endParaRPr i="1" sz="3000"/>
          </a:p>
        </p:txBody>
      </p:sp>
      <p:pic>
        <p:nvPicPr>
          <p:cNvPr id="236" name="Shape 236"/>
          <p:cNvPicPr preferRelativeResize="0"/>
          <p:nvPr/>
        </p:nvPicPr>
        <p:blipFill>
          <a:blip r:embed="rId3">
            <a:alphaModFix/>
          </a:blip>
          <a:stretch>
            <a:fillRect/>
          </a:stretch>
        </p:blipFill>
        <p:spPr>
          <a:xfrm>
            <a:off x="4381500" y="-12"/>
            <a:ext cx="4762500" cy="3571875"/>
          </a:xfrm>
          <a:prstGeom prst="rect">
            <a:avLst/>
          </a:prstGeom>
          <a:noFill/>
          <a:ln>
            <a:noFill/>
          </a:ln>
        </p:spPr>
      </p:pic>
      <p:sp>
        <p:nvSpPr>
          <p:cNvPr id="237" name="Shape 237"/>
          <p:cNvSpPr txBox="1"/>
          <p:nvPr>
            <p:ph idx="1" type="subTitle"/>
          </p:nvPr>
        </p:nvSpPr>
        <p:spPr>
          <a:xfrm>
            <a:off x="484150" y="3698725"/>
            <a:ext cx="8193900" cy="124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vivid colors, deep house beats, everything spinning, human connection… </a:t>
            </a:r>
            <a:r>
              <a:rPr lang="en" sz="1200"/>
              <a:t>what was their name again?</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3" name="Shape 24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COMMUNICATING EMOTION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idx="1" type="subTitle"/>
          </p:nvPr>
        </p:nvSpPr>
        <p:spPr>
          <a:xfrm>
            <a:off x="685800" y="25020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and forgetting that you’re playing a game</a:t>
            </a:r>
            <a:endParaRPr i="1"/>
          </a:p>
        </p:txBody>
      </p:sp>
      <p:sp>
        <p:nvSpPr>
          <p:cNvPr id="249" name="Shape 24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Establishing a unique experience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ctrTitle"/>
          </p:nvPr>
        </p:nvSpPr>
        <p:spPr>
          <a:xfrm>
            <a:off x="795425" y="1863617"/>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9600">
                <a:latin typeface="Geo"/>
                <a:ea typeface="Geo"/>
                <a:cs typeface="Geo"/>
                <a:sym typeface="Geo"/>
              </a:rPr>
              <a:t>FEEL</a:t>
            </a:r>
            <a:endParaRPr sz="9600">
              <a:latin typeface="Geo"/>
              <a:ea typeface="Geo"/>
              <a:cs typeface="Geo"/>
              <a:sym typeface="Geo"/>
            </a:endParaRPr>
          </a:p>
        </p:txBody>
      </p:sp>
      <p:sp>
        <p:nvSpPr>
          <p:cNvPr id="255" name="Shape 255"/>
          <p:cNvSpPr txBox="1"/>
          <p:nvPr>
            <p:ph type="ctrTitle"/>
          </p:nvPr>
        </p:nvSpPr>
        <p:spPr>
          <a:xfrm>
            <a:off x="685800" y="9870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latin typeface="Geo"/>
                <a:ea typeface="Geo"/>
                <a:cs typeface="Geo"/>
                <a:sym typeface="Geo"/>
              </a:rPr>
              <a:t>GAME</a:t>
            </a:r>
            <a:endParaRPr sz="6000">
              <a:latin typeface="Geo"/>
              <a:ea typeface="Geo"/>
              <a:cs typeface="Geo"/>
              <a:sym typeface="Ge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ctrTitle"/>
          </p:nvPr>
        </p:nvSpPr>
        <p:spPr>
          <a:xfrm>
            <a:off x="685800" y="715538"/>
            <a:ext cx="7772400" cy="3121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a:latin typeface="Lato"/>
                <a:ea typeface="Lato"/>
                <a:cs typeface="Lato"/>
                <a:sym typeface="Lato"/>
              </a:rPr>
              <a:t>Game feel as the experiential sensation of a game</a:t>
            </a:r>
            <a:endParaRPr i="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Last week...</a:t>
            </a:r>
            <a:endParaRPr/>
          </a:p>
        </p:txBody>
      </p:sp>
      <p:sp>
        <p:nvSpPr>
          <p:cNvPr id="158" name="Shape 1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4912607" y="0"/>
            <a:ext cx="4231386" cy="5143500"/>
          </a:xfrm>
          <a:prstGeom prst="rect">
            <a:avLst/>
          </a:prstGeom>
          <a:noFill/>
          <a:ln>
            <a:noFill/>
          </a:ln>
        </p:spPr>
      </p:pic>
      <p:sp>
        <p:nvSpPr>
          <p:cNvPr id="266" name="Shape 266"/>
          <p:cNvSpPr txBox="1"/>
          <p:nvPr>
            <p:ph type="title"/>
          </p:nvPr>
        </p:nvSpPr>
        <p:spPr>
          <a:xfrm>
            <a:off x="457200" y="909354"/>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sz="7200"/>
              <a:t>Game Feel</a:t>
            </a:r>
            <a:endParaRPr i="1" sz="7200"/>
          </a:p>
        </p:txBody>
      </p:sp>
      <p:sp>
        <p:nvSpPr>
          <p:cNvPr id="267" name="Shape 267"/>
          <p:cNvSpPr txBox="1"/>
          <p:nvPr>
            <p:ph idx="1" type="body"/>
          </p:nvPr>
        </p:nvSpPr>
        <p:spPr>
          <a:xfrm>
            <a:off x="457200" y="1826975"/>
            <a:ext cx="5115000" cy="3099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What does Tekken feel like?</a:t>
            </a:r>
            <a:endParaRPr/>
          </a:p>
          <a:p>
            <a:pPr indent="0" lvl="0" marL="0" rtl="0">
              <a:spcBef>
                <a:spcPts val="600"/>
              </a:spcBef>
              <a:spcAft>
                <a:spcPts val="0"/>
              </a:spcAft>
              <a:buNone/>
            </a:pPr>
            <a:r>
              <a:rPr lang="en"/>
              <a:t>Pac-man?</a:t>
            </a:r>
            <a:endParaRPr/>
          </a:p>
          <a:p>
            <a:pPr indent="0" lvl="0" marL="0" rtl="0">
              <a:spcBef>
                <a:spcPts val="600"/>
              </a:spcBef>
              <a:spcAft>
                <a:spcPts val="0"/>
              </a:spcAft>
              <a:buNone/>
            </a:pPr>
            <a:r>
              <a:rPr lang="en"/>
              <a:t>Katamari Damacy? </a:t>
            </a:r>
            <a:endParaRPr/>
          </a:p>
          <a:p>
            <a:pPr indent="0" lvl="0" marL="0" rtl="0">
              <a:spcBef>
                <a:spcPts val="600"/>
              </a:spcBef>
              <a:spcAft>
                <a:spcPts val="0"/>
              </a:spcAft>
              <a:buNone/>
            </a:pPr>
            <a:r>
              <a:t/>
            </a:r>
            <a:endParaRPr/>
          </a:p>
          <a:p>
            <a:pPr indent="0" lvl="0" marL="0" rtl="0">
              <a:spcBef>
                <a:spcPts val="600"/>
              </a:spcBef>
              <a:spcAft>
                <a:spcPts val="0"/>
              </a:spcAft>
              <a:buNone/>
            </a:pPr>
            <a:r>
              <a:rPr lang="en" u="sng">
                <a:solidFill>
                  <a:schemeClr val="hlink"/>
                </a:solidFill>
                <a:hlinkClick r:id="rId4"/>
              </a:rPr>
              <a:t>book link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400"/>
              <a:t>“The five most common experiences of game feel are: </a:t>
            </a:r>
            <a:endParaRPr sz="2400"/>
          </a:p>
          <a:p>
            <a:pPr indent="0" lvl="0" marL="0" rtl="0">
              <a:spcBef>
                <a:spcPts val="600"/>
              </a:spcBef>
              <a:spcAft>
                <a:spcPts val="0"/>
              </a:spcAft>
              <a:buClr>
                <a:schemeClr val="dk1"/>
              </a:buClr>
              <a:buSzPts val="1100"/>
              <a:buFont typeface="Arial"/>
              <a:buNone/>
            </a:pPr>
            <a:r>
              <a:rPr lang="en" sz="2400"/>
              <a:t>● The aesthetic sensation of control </a:t>
            </a:r>
            <a:endParaRPr sz="2400"/>
          </a:p>
          <a:p>
            <a:pPr indent="0" lvl="0" marL="0" rtl="0">
              <a:spcBef>
                <a:spcPts val="600"/>
              </a:spcBef>
              <a:spcAft>
                <a:spcPts val="0"/>
              </a:spcAft>
              <a:buClr>
                <a:schemeClr val="dk1"/>
              </a:buClr>
              <a:buSzPts val="1100"/>
              <a:buFont typeface="Arial"/>
              <a:buNone/>
            </a:pPr>
            <a:r>
              <a:rPr lang="en" sz="2400"/>
              <a:t>● The pleasure of learning, practicing and mastering a skill </a:t>
            </a:r>
            <a:endParaRPr sz="2400"/>
          </a:p>
          <a:p>
            <a:pPr indent="0" lvl="0" marL="0" rtl="0">
              <a:spcBef>
                <a:spcPts val="600"/>
              </a:spcBef>
              <a:spcAft>
                <a:spcPts val="0"/>
              </a:spcAft>
              <a:buClr>
                <a:schemeClr val="dk1"/>
              </a:buClr>
              <a:buSzPts val="1100"/>
              <a:buFont typeface="Arial"/>
              <a:buNone/>
            </a:pPr>
            <a:r>
              <a:rPr lang="en" sz="2400"/>
              <a:t>● Extension of the senses </a:t>
            </a:r>
            <a:endParaRPr sz="2400"/>
          </a:p>
          <a:p>
            <a:pPr indent="0" lvl="0" marL="0" rtl="0">
              <a:spcBef>
                <a:spcPts val="600"/>
              </a:spcBef>
              <a:spcAft>
                <a:spcPts val="0"/>
              </a:spcAft>
              <a:buClr>
                <a:schemeClr val="dk1"/>
              </a:buClr>
              <a:buSzPts val="1100"/>
              <a:buFont typeface="Arial"/>
              <a:buNone/>
            </a:pPr>
            <a:r>
              <a:rPr lang="en" sz="2400"/>
              <a:t>● Extension of identity</a:t>
            </a:r>
            <a:endParaRPr sz="2400"/>
          </a:p>
          <a:p>
            <a:pPr indent="0" lvl="0" marL="0" rtl="0">
              <a:spcBef>
                <a:spcPts val="600"/>
              </a:spcBef>
              <a:spcAft>
                <a:spcPts val="0"/>
              </a:spcAft>
              <a:buClr>
                <a:schemeClr val="dk1"/>
              </a:buClr>
              <a:buSzPts val="1100"/>
              <a:buFont typeface="Arial"/>
              <a:buNone/>
            </a:pPr>
            <a:r>
              <a:rPr lang="en" sz="2400"/>
              <a:t>● Interaction with a unique physical reality within the game”</a:t>
            </a:r>
            <a:endParaRPr sz="2400"/>
          </a:p>
          <a:p>
            <a:pPr indent="0" lvl="0" marL="0" rtl="0">
              <a:spcBef>
                <a:spcPts val="600"/>
              </a:spcBef>
              <a:spcAft>
                <a:spcPts val="0"/>
              </a:spcAft>
              <a:buNone/>
            </a:pPr>
            <a:r>
              <a:t/>
            </a:r>
            <a:endParaRPr/>
          </a:p>
        </p:txBody>
      </p:sp>
      <p:sp>
        <p:nvSpPr>
          <p:cNvPr id="273" name="Shape 2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7" name="Shape 277"/>
        <p:cNvGrpSpPr/>
        <p:nvPr/>
      </p:nvGrpSpPr>
      <p:grpSpPr>
        <a:xfrm>
          <a:off x="0" y="0"/>
          <a:ext cx="0" cy="0"/>
          <a:chOff x="0" y="0"/>
          <a:chExt cx="0" cy="0"/>
        </a:xfrm>
      </p:grpSpPr>
      <p:sp>
        <p:nvSpPr>
          <p:cNvPr id="278" name="Shape 2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Screen Shot 2015-09-28 at 7.25.52 PM.png" id="280" name="Shape 280"/>
          <p:cNvPicPr preferRelativeResize="0"/>
          <p:nvPr/>
        </p:nvPicPr>
        <p:blipFill>
          <a:blip r:embed="rId3">
            <a:alphaModFix/>
          </a:blip>
          <a:stretch>
            <a:fillRect/>
          </a:stretch>
        </p:blipFill>
        <p:spPr>
          <a:xfrm>
            <a:off x="1538288" y="933450"/>
            <a:ext cx="6067425" cy="3276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Screen Shot 2015-09-28 at 7.28.17 PM.png" id="287" name="Shape 287"/>
          <p:cNvPicPr preferRelativeResize="0"/>
          <p:nvPr/>
        </p:nvPicPr>
        <p:blipFill>
          <a:blip r:embed="rId3">
            <a:alphaModFix/>
          </a:blip>
          <a:stretch>
            <a:fillRect/>
          </a:stretch>
        </p:blipFill>
        <p:spPr>
          <a:xfrm>
            <a:off x="1535247" y="0"/>
            <a:ext cx="6073506"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pic>
        <p:nvPicPr>
          <p:cNvPr descr="Screen Shot 2015-09-28 at 7.30.44 PM.png" id="292" name="Shape 292"/>
          <p:cNvPicPr preferRelativeResize="0"/>
          <p:nvPr/>
        </p:nvPicPr>
        <p:blipFill>
          <a:blip r:embed="rId3">
            <a:alphaModFix/>
          </a:blip>
          <a:stretch>
            <a:fillRect/>
          </a:stretch>
        </p:blipFill>
        <p:spPr>
          <a:xfrm>
            <a:off x="869363" y="1024400"/>
            <a:ext cx="7405275" cy="3935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6" name="Shape 296"/>
        <p:cNvGrpSpPr/>
        <p:nvPr/>
      </p:nvGrpSpPr>
      <p:grpSpPr>
        <a:xfrm>
          <a:off x="0" y="0"/>
          <a:ext cx="0" cy="0"/>
          <a:chOff x="0" y="0"/>
          <a:chExt cx="0" cy="0"/>
        </a:xfrm>
      </p:grpSpPr>
      <p:sp>
        <p:nvSpPr>
          <p:cNvPr id="297" name="Shape 2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descr="Screen Shot 2015-09-28 at 7.58.52 PM.png" id="298" name="Shape 298"/>
          <p:cNvPicPr preferRelativeResize="0"/>
          <p:nvPr/>
        </p:nvPicPr>
        <p:blipFill>
          <a:blip r:embed="rId3">
            <a:alphaModFix/>
          </a:blip>
          <a:stretch>
            <a:fillRect/>
          </a:stretch>
        </p:blipFill>
        <p:spPr>
          <a:xfrm>
            <a:off x="317938" y="965930"/>
            <a:ext cx="8508125" cy="27274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evolving the illusion</a:t>
            </a:r>
            <a:endParaRPr/>
          </a:p>
        </p:txBody>
      </p:sp>
      <p:sp>
        <p:nvSpPr>
          <p:cNvPr id="304" name="Shape 30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Control Interface Evolution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8" name="Shape 308"/>
        <p:cNvGrpSpPr/>
        <p:nvPr/>
      </p:nvGrpSpPr>
      <p:grpSpPr>
        <a:xfrm>
          <a:off x="0" y="0"/>
          <a:ext cx="0" cy="0"/>
          <a:chOff x="0" y="0"/>
          <a:chExt cx="0" cy="0"/>
        </a:xfrm>
      </p:grpSpPr>
      <p:sp>
        <p:nvSpPr>
          <p:cNvPr id="309" name="Shape 309"/>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0" name="Shape 31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311" name="Shape 311"/>
          <p:cNvPicPr preferRelativeResize="0"/>
          <p:nvPr/>
        </p:nvPicPr>
        <p:blipFill>
          <a:blip r:embed="rId3">
            <a:alphaModFix/>
          </a:blip>
          <a:stretch>
            <a:fillRect/>
          </a:stretch>
        </p:blipFill>
        <p:spPr>
          <a:xfrm>
            <a:off x="1915475" y="538250"/>
            <a:ext cx="5715000" cy="428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Shape 316"/>
          <p:cNvPicPr preferRelativeResize="0"/>
          <p:nvPr/>
        </p:nvPicPr>
        <p:blipFill>
          <a:blip r:embed="rId3">
            <a:alphaModFix/>
          </a:blip>
          <a:stretch>
            <a:fillRect/>
          </a:stretch>
        </p:blipFill>
        <p:spPr>
          <a:xfrm>
            <a:off x="0" y="0"/>
            <a:ext cx="4381500" cy="2743200"/>
          </a:xfrm>
          <a:prstGeom prst="rect">
            <a:avLst/>
          </a:prstGeom>
          <a:noFill/>
          <a:ln>
            <a:noFill/>
          </a:ln>
        </p:spPr>
      </p:pic>
      <p:pic>
        <p:nvPicPr>
          <p:cNvPr id="317" name="Shape 317"/>
          <p:cNvPicPr preferRelativeResize="0"/>
          <p:nvPr/>
        </p:nvPicPr>
        <p:blipFill rotWithShape="1">
          <a:blip r:embed="rId4">
            <a:alphaModFix/>
          </a:blip>
          <a:srcRect b="0" l="6890" r="0" t="0"/>
          <a:stretch/>
        </p:blipFill>
        <p:spPr>
          <a:xfrm>
            <a:off x="4876800" y="0"/>
            <a:ext cx="4267199" cy="2628594"/>
          </a:xfrm>
          <a:prstGeom prst="rect">
            <a:avLst/>
          </a:prstGeom>
          <a:noFill/>
          <a:ln>
            <a:noFill/>
          </a:ln>
        </p:spPr>
      </p:pic>
      <p:pic>
        <p:nvPicPr>
          <p:cNvPr id="318" name="Shape 318"/>
          <p:cNvPicPr preferRelativeResize="0"/>
          <p:nvPr/>
        </p:nvPicPr>
        <p:blipFill>
          <a:blip r:embed="rId5">
            <a:alphaModFix/>
          </a:blip>
          <a:stretch>
            <a:fillRect/>
          </a:stretch>
        </p:blipFill>
        <p:spPr>
          <a:xfrm>
            <a:off x="0" y="2936815"/>
            <a:ext cx="4381499" cy="2206682"/>
          </a:xfrm>
          <a:prstGeom prst="rect">
            <a:avLst/>
          </a:prstGeom>
          <a:noFill/>
          <a:ln>
            <a:noFill/>
          </a:ln>
        </p:spPr>
      </p:pic>
      <p:sp>
        <p:nvSpPr>
          <p:cNvPr id="319" name="Shape 319"/>
          <p:cNvSpPr txBox="1"/>
          <p:nvPr>
            <p:ph type="ctrTitle"/>
          </p:nvPr>
        </p:nvSpPr>
        <p:spPr>
          <a:xfrm>
            <a:off x="685800" y="10078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0000"/>
                </a:solidFill>
              </a:rPr>
              <a:t>vs</a:t>
            </a:r>
            <a:endParaRPr sz="6000">
              <a:solidFill>
                <a:srgbClr val="FF0000"/>
              </a:solidFill>
            </a:endParaRPr>
          </a:p>
        </p:txBody>
      </p:sp>
      <p:pic>
        <p:nvPicPr>
          <p:cNvPr id="320" name="Shape 320"/>
          <p:cNvPicPr preferRelativeResize="0"/>
          <p:nvPr/>
        </p:nvPicPr>
        <p:blipFill>
          <a:blip r:embed="rId6">
            <a:alphaModFix/>
          </a:blip>
          <a:stretch>
            <a:fillRect/>
          </a:stretch>
        </p:blipFill>
        <p:spPr>
          <a:xfrm>
            <a:off x="4876795" y="2743200"/>
            <a:ext cx="4267205" cy="2400300"/>
          </a:xfrm>
          <a:prstGeom prst="rect">
            <a:avLst/>
          </a:prstGeom>
          <a:noFill/>
          <a:ln>
            <a:noFill/>
          </a:ln>
        </p:spPr>
      </p:pic>
      <p:sp>
        <p:nvSpPr>
          <p:cNvPr id="321" name="Shape 321"/>
          <p:cNvSpPr txBox="1"/>
          <p:nvPr>
            <p:ph type="ctrTitle"/>
          </p:nvPr>
        </p:nvSpPr>
        <p:spPr>
          <a:xfrm>
            <a:off x="685800" y="2825667"/>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0000"/>
                </a:solidFill>
              </a:rPr>
              <a:t>vs</a:t>
            </a:r>
            <a:endParaRPr sz="6000">
              <a:solidFill>
                <a:srgbClr val="FF0000"/>
              </a:solidFill>
            </a:endParaRPr>
          </a:p>
        </p:txBody>
      </p:sp>
      <p:sp>
        <p:nvSpPr>
          <p:cNvPr id="322" name="Shape 322"/>
          <p:cNvSpPr txBox="1"/>
          <p:nvPr>
            <p:ph type="ctrTitle"/>
          </p:nvPr>
        </p:nvSpPr>
        <p:spPr>
          <a:xfrm>
            <a:off x="0" y="2167650"/>
            <a:ext cx="46953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0000"/>
                </a:solidFill>
              </a:rPr>
              <a:t>vs</a:t>
            </a:r>
            <a:endParaRPr sz="6000">
              <a:solidFill>
                <a:srgbClr val="FF0000"/>
              </a:solidFill>
            </a:endParaRPr>
          </a:p>
        </p:txBody>
      </p:sp>
      <p:sp>
        <p:nvSpPr>
          <p:cNvPr id="323" name="Shape 323"/>
          <p:cNvSpPr txBox="1"/>
          <p:nvPr>
            <p:ph type="ctrTitle"/>
          </p:nvPr>
        </p:nvSpPr>
        <p:spPr>
          <a:xfrm>
            <a:off x="4448700" y="2167650"/>
            <a:ext cx="46953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solidFill>
                  <a:srgbClr val="FF0000"/>
                </a:solidFill>
              </a:rPr>
              <a:t>vs</a:t>
            </a:r>
            <a:endParaRPr sz="60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descr="giphy (2).gif" id="328" name="Shape 328"/>
          <p:cNvPicPr preferRelativeResize="0"/>
          <p:nvPr/>
        </p:nvPicPr>
        <p:blipFill>
          <a:blip r:embed="rId3">
            <a:alphaModFix/>
          </a:blip>
          <a:stretch>
            <a:fillRect/>
          </a:stretch>
        </p:blipFill>
        <p:spPr>
          <a:xfrm>
            <a:off x="2612575" y="186825"/>
            <a:ext cx="6430975" cy="4769850"/>
          </a:xfrm>
          <a:prstGeom prst="rect">
            <a:avLst/>
          </a:prstGeom>
          <a:noFill/>
          <a:ln>
            <a:noFill/>
          </a:ln>
        </p:spPr>
      </p:pic>
      <p:sp>
        <p:nvSpPr>
          <p:cNvPr id="329" name="Shape 329"/>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 hit me!”</a:t>
            </a:r>
            <a:endParaRPr/>
          </a:p>
        </p:txBody>
      </p:sp>
      <p:sp>
        <p:nvSpPr>
          <p:cNvPr id="330" name="Shape 33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are the car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ctrTitle"/>
          </p:nvPr>
        </p:nvSpPr>
        <p:spPr>
          <a:xfrm>
            <a:off x="685800" y="1583353"/>
            <a:ext cx="7772400" cy="1651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 designer needs to be good at turning anything into a game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ctrTitle"/>
          </p:nvPr>
        </p:nvSpPr>
        <p:spPr>
          <a:xfrm>
            <a:off x="3557500" y="1644400"/>
            <a:ext cx="9432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vs</a:t>
            </a:r>
            <a:endParaRPr/>
          </a:p>
        </p:txBody>
      </p:sp>
      <p:pic>
        <p:nvPicPr>
          <p:cNvPr id="336" name="Shape 336"/>
          <p:cNvPicPr preferRelativeResize="0"/>
          <p:nvPr/>
        </p:nvPicPr>
        <p:blipFill>
          <a:blip r:embed="rId3">
            <a:alphaModFix/>
          </a:blip>
          <a:stretch>
            <a:fillRect/>
          </a:stretch>
        </p:blipFill>
        <p:spPr>
          <a:xfrm>
            <a:off x="152400" y="0"/>
            <a:ext cx="3342775" cy="2295372"/>
          </a:xfrm>
          <a:prstGeom prst="rect">
            <a:avLst/>
          </a:prstGeom>
          <a:noFill/>
          <a:ln>
            <a:noFill/>
          </a:ln>
        </p:spPr>
      </p:pic>
      <p:pic>
        <p:nvPicPr>
          <p:cNvPr id="337" name="Shape 337"/>
          <p:cNvPicPr preferRelativeResize="0"/>
          <p:nvPr/>
        </p:nvPicPr>
        <p:blipFill>
          <a:blip r:embed="rId4">
            <a:alphaModFix/>
          </a:blip>
          <a:stretch>
            <a:fillRect/>
          </a:stretch>
        </p:blipFill>
        <p:spPr>
          <a:xfrm>
            <a:off x="4571578" y="2630650"/>
            <a:ext cx="4457021" cy="2507075"/>
          </a:xfrm>
          <a:prstGeom prst="rect">
            <a:avLst/>
          </a:prstGeom>
          <a:noFill/>
          <a:ln>
            <a:noFill/>
          </a:ln>
        </p:spPr>
      </p:pic>
      <p:pic>
        <p:nvPicPr>
          <p:cNvPr id="338" name="Shape 338"/>
          <p:cNvPicPr preferRelativeResize="0"/>
          <p:nvPr/>
        </p:nvPicPr>
        <p:blipFill>
          <a:blip r:embed="rId5">
            <a:alphaModFix/>
          </a:blip>
          <a:stretch>
            <a:fillRect/>
          </a:stretch>
        </p:blipFill>
        <p:spPr>
          <a:xfrm>
            <a:off x="4571575" y="21600"/>
            <a:ext cx="4457025" cy="2510791"/>
          </a:xfrm>
          <a:prstGeom prst="rect">
            <a:avLst/>
          </a:prstGeom>
          <a:noFill/>
          <a:ln>
            <a:noFill/>
          </a:ln>
        </p:spPr>
      </p:pic>
      <p:sp>
        <p:nvSpPr>
          <p:cNvPr descr="I used fraps on Project 64" id="339" name="Shape 339" title="007: GoldenEye - Nintendo 64 - Mission 1 &quot;DAM&quot;">
            <a:hlinkClick r:id="rId6"/>
          </p:cNvPr>
          <p:cNvSpPr/>
          <p:nvPr/>
        </p:nvSpPr>
        <p:spPr>
          <a:xfrm>
            <a:off x="152400" y="2630650"/>
            <a:ext cx="3342767" cy="2507075"/>
          </a:xfrm>
          <a:prstGeom prst="rect">
            <a:avLst/>
          </a:prstGeom>
          <a:blipFill>
            <a:blip r:embed="rId7">
              <a:alphaModFix/>
            </a:blip>
            <a:stretch>
              <a:fillRect/>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45" name="Shape 345"/>
          <p:cNvSpPr txBox="1"/>
          <p:nvPr>
            <p:ph type="ctrTitle"/>
          </p:nvPr>
        </p:nvSpPr>
        <p:spPr>
          <a:xfrm>
            <a:off x="685800" y="1196678"/>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fluid, harmonious </a:t>
            </a:r>
            <a:endParaRPr i="1"/>
          </a:p>
          <a:p>
            <a:pPr indent="0" lvl="0" marL="0" rtl="0" algn="l">
              <a:spcBef>
                <a:spcPts val="0"/>
              </a:spcBef>
              <a:spcAft>
                <a:spcPts val="0"/>
              </a:spcAft>
              <a:buNone/>
            </a:pPr>
            <a:r>
              <a:rPr i="1" lang="en"/>
              <a:t>and natural</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9" name="Shape 349"/>
        <p:cNvGrpSpPr/>
        <p:nvPr/>
      </p:nvGrpSpPr>
      <p:grpSpPr>
        <a:xfrm>
          <a:off x="0" y="0"/>
          <a:ext cx="0" cy="0"/>
          <a:chOff x="0" y="0"/>
          <a:chExt cx="0" cy="0"/>
        </a:xfrm>
      </p:grpSpPr>
      <p:pic>
        <p:nvPicPr>
          <p:cNvPr id="350" name="Shape 350"/>
          <p:cNvPicPr preferRelativeResize="0"/>
          <p:nvPr/>
        </p:nvPicPr>
        <p:blipFill>
          <a:blip r:embed="rId3">
            <a:alphaModFix/>
          </a:blip>
          <a:stretch>
            <a:fillRect/>
          </a:stretch>
        </p:blipFill>
        <p:spPr>
          <a:xfrm>
            <a:off x="3251725" y="2384475"/>
            <a:ext cx="2759026" cy="2759026"/>
          </a:xfrm>
          <a:prstGeom prst="rect">
            <a:avLst/>
          </a:prstGeom>
          <a:noFill/>
          <a:ln>
            <a:noFill/>
          </a:ln>
        </p:spPr>
      </p:pic>
      <p:pic>
        <p:nvPicPr>
          <p:cNvPr id="351" name="Shape 351"/>
          <p:cNvPicPr preferRelativeResize="0"/>
          <p:nvPr/>
        </p:nvPicPr>
        <p:blipFill rotWithShape="1">
          <a:blip r:embed="rId4">
            <a:alphaModFix/>
          </a:blip>
          <a:srcRect b="5482" l="0" r="0" t="0"/>
          <a:stretch/>
        </p:blipFill>
        <p:spPr>
          <a:xfrm>
            <a:off x="6958875" y="2475550"/>
            <a:ext cx="2102900" cy="2667950"/>
          </a:xfrm>
          <a:prstGeom prst="rect">
            <a:avLst/>
          </a:prstGeom>
          <a:noFill/>
          <a:ln>
            <a:noFill/>
          </a:ln>
        </p:spPr>
      </p:pic>
      <p:sp>
        <p:nvSpPr>
          <p:cNvPr id="352" name="Shape 352"/>
          <p:cNvSpPr txBox="1"/>
          <p:nvPr>
            <p:ph idx="1" type="subTitle"/>
          </p:nvPr>
        </p:nvSpPr>
        <p:spPr>
          <a:xfrm>
            <a:off x="609600" y="1782628"/>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subtle details make all the difference</a:t>
            </a:r>
            <a:endParaRPr>
              <a:solidFill>
                <a:srgbClr val="666666"/>
              </a:solidFill>
            </a:endParaRPr>
          </a:p>
        </p:txBody>
      </p:sp>
      <p:sp>
        <p:nvSpPr>
          <p:cNvPr id="353" name="Shape 353"/>
          <p:cNvSpPr txBox="1"/>
          <p:nvPr>
            <p:ph type="ctrTitle"/>
          </p:nvPr>
        </p:nvSpPr>
        <p:spPr>
          <a:xfrm>
            <a:off x="609600" y="7451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Make your games juicy!</a:t>
            </a:r>
            <a:endParaRPr>
              <a:solidFill>
                <a:srgbClr val="000000"/>
              </a:solidFill>
            </a:endParaRPr>
          </a:p>
        </p:txBody>
      </p:sp>
      <p:cxnSp>
        <p:nvCxnSpPr>
          <p:cNvPr id="354" name="Shape 354"/>
          <p:cNvCxnSpPr/>
          <p:nvPr/>
        </p:nvCxnSpPr>
        <p:spPr>
          <a:xfrm>
            <a:off x="5663625" y="3681350"/>
            <a:ext cx="1342800" cy="0"/>
          </a:xfrm>
          <a:prstGeom prst="straightConnector1">
            <a:avLst/>
          </a:prstGeom>
          <a:noFill/>
          <a:ln cap="flat" cmpd="sng" w="114300">
            <a:solidFill>
              <a:srgbClr val="FF99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0" name="Shape 36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361" name="Shape 36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7" name="Shape 36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368" name="Shape 368"/>
          <p:cNvPicPr preferRelativeResize="0"/>
          <p:nvPr/>
        </p:nvPicPr>
        <p:blipFill>
          <a:blip r:embed="rId3">
            <a:alphaModFix/>
          </a:blip>
          <a:stretch>
            <a:fillRect/>
          </a:stretch>
        </p:blipFill>
        <p:spPr>
          <a:xfrm>
            <a:off x="714375" y="0"/>
            <a:ext cx="7715250" cy="5143500"/>
          </a:xfrm>
          <a:prstGeom prst="rect">
            <a:avLst/>
          </a:prstGeom>
          <a:noFill/>
          <a:ln>
            <a:noFill/>
          </a:ln>
        </p:spPr>
      </p:pic>
      <p:cxnSp>
        <p:nvCxnSpPr>
          <p:cNvPr id="369" name="Shape 369"/>
          <p:cNvCxnSpPr/>
          <p:nvPr/>
        </p:nvCxnSpPr>
        <p:spPr>
          <a:xfrm flipH="1" rot="10800000">
            <a:off x="749050" y="-100"/>
            <a:ext cx="7691700" cy="5133900"/>
          </a:xfrm>
          <a:prstGeom prst="straightConnector1">
            <a:avLst/>
          </a:prstGeom>
          <a:noFill/>
          <a:ln cap="flat" cmpd="sng" w="152400">
            <a:solidFill>
              <a:srgbClr val="FF0000"/>
            </a:solidFill>
            <a:prstDash val="solid"/>
            <a:round/>
            <a:headEnd len="med" w="med" type="none"/>
            <a:tailEnd len="med" w="med" type="none"/>
          </a:ln>
        </p:spPr>
      </p:cxnSp>
      <p:cxnSp>
        <p:nvCxnSpPr>
          <p:cNvPr id="370" name="Shape 370"/>
          <p:cNvCxnSpPr/>
          <p:nvPr/>
        </p:nvCxnSpPr>
        <p:spPr>
          <a:xfrm>
            <a:off x="721650" y="36550"/>
            <a:ext cx="7673400" cy="5106300"/>
          </a:xfrm>
          <a:prstGeom prst="straightConnector1">
            <a:avLst/>
          </a:prstGeom>
          <a:noFill/>
          <a:ln cap="flat" cmpd="sng" w="152400">
            <a:solidFill>
              <a:srgbClr val="FF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76" name="Shape 37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descr="Try the game here: http://grapefrukt.com/f/games/juicy-breakout/ (ESC for menu) Fork us on github: https://github.com/grapefrukt/juicy-breakout  &quot;A juicy game feels alive and responds to everything you do tons of cascading action and response for minimal user input. &quot;  Big thanks to Niklas Ström for making music and sound effects for us and to Stina for filming.  References: http://www.robertpenner.com/easing/ http://www.game-feel.com/ http://www.gamasutra.com/view/feature/2438/how_to_prototype_a_game_in_under_7_.php http://sol.gfxile.net/interpolation/  Emily Short - Make it juicy! http://emshort.wordpress.com/2008/05/24/make-it-juicy/  12 Principles of Animation http://minyos.its.rmit.edu.au/aim/a_notes/anim_principles.html  The Art of Diablo 3  http://gdcvault.com/play/1015306/The-Art-of-Diablo  Easing related: https://www.evernote.com/shard/s1/note/c1b7f010-4564-46d9-a8c2-083d8e014b93/closetgeekshow/interactive_linkbomb#b=17e9243e-1ea9-4c2d-a6f3-48fed720f3f6&amp;n=c1b7f010-4564-46d9-a8c2-083d8e014b93 http://blogs.msdn.com/b/shawnhar/archive/2007/05/03/transitions-part-one-the-importance-of-curves.aspx http://www.timotheegroleau.com/Flash/experiments/easing_function_generator.htm" id="377" name="Shape 377" title="Juice it or lose it - a talk by Martin Jonasson &amp; Petri Purho">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9600">
                <a:latin typeface="Geo"/>
                <a:ea typeface="Geo"/>
                <a:cs typeface="Geo"/>
                <a:sym typeface="Geo"/>
              </a:rPr>
              <a:t>Game</a:t>
            </a:r>
            <a:endParaRPr sz="9600">
              <a:latin typeface="Geo"/>
              <a:ea typeface="Geo"/>
              <a:cs typeface="Geo"/>
              <a:sym typeface="Geo"/>
            </a:endParaRPr>
          </a:p>
          <a:p>
            <a:pPr indent="0" lvl="0" marL="0">
              <a:spcBef>
                <a:spcPts val="1600"/>
              </a:spcBef>
              <a:spcAft>
                <a:spcPts val="1600"/>
              </a:spcAft>
              <a:buNone/>
            </a:pPr>
            <a:r>
              <a:rPr lang="en" sz="9600">
                <a:latin typeface="Geo"/>
                <a:ea typeface="Geo"/>
                <a:cs typeface="Geo"/>
                <a:sym typeface="Geo"/>
              </a:rPr>
              <a:t>Engines</a:t>
            </a:r>
            <a:endParaRPr sz="9600">
              <a:latin typeface="Geo"/>
              <a:ea typeface="Geo"/>
              <a:cs typeface="Geo"/>
              <a:sym typeface="Ge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9" name="Shape 3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9600">
                <a:latin typeface="Geo"/>
                <a:ea typeface="Geo"/>
                <a:cs typeface="Geo"/>
                <a:sym typeface="Geo"/>
              </a:rPr>
              <a:t>UNREAL </a:t>
            </a:r>
            <a:endParaRPr sz="9600">
              <a:latin typeface="Geo"/>
              <a:ea typeface="Geo"/>
              <a:cs typeface="Geo"/>
              <a:sym typeface="Geo"/>
            </a:endParaRPr>
          </a:p>
          <a:p>
            <a:pPr indent="0" lvl="0" marL="0" rtl="0">
              <a:spcBef>
                <a:spcPts val="1600"/>
              </a:spcBef>
              <a:spcAft>
                <a:spcPts val="1600"/>
              </a:spcAft>
              <a:buNone/>
            </a:pPr>
            <a:r>
              <a:rPr lang="en" sz="9600">
                <a:latin typeface="Geo"/>
                <a:ea typeface="Geo"/>
                <a:cs typeface="Geo"/>
                <a:sym typeface="Geo"/>
              </a:rPr>
              <a:t>ENGINE 4 (2012)</a:t>
            </a:r>
            <a:endParaRPr sz="9600">
              <a:latin typeface="Geo"/>
              <a:ea typeface="Geo"/>
              <a:cs typeface="Geo"/>
              <a:sym typeface="Ge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“The big goal with the Unreal technology all along was to build up a base of code that could be extended and improved through many generations of games. Meeting that goal required keeping the technology quite general-purpose, writing clean code, and designing the engine to be very extensible. The early plans to design an extensible multi-generational engine happened to give us a great advantage in licensing the technology as it reached completion. After we did a couple of licensing deals, we realised it was a legitimate business. Since then, it has become a major component of our strategy.”</a:t>
            </a:r>
            <a:endParaRPr sz="1800"/>
          </a:p>
          <a:p>
            <a:pPr indent="0" lvl="0" marL="0" algn="r">
              <a:spcBef>
                <a:spcPts val="1600"/>
              </a:spcBef>
              <a:spcAft>
                <a:spcPts val="1600"/>
              </a:spcAft>
              <a:buNone/>
            </a:pPr>
            <a:r>
              <a:rPr lang="en" sz="1800"/>
              <a:t>-- Tim Sweeney in an interview with Maximum PC</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Shape 400"/>
          <p:cNvPicPr preferRelativeResize="0"/>
          <p:nvPr/>
        </p:nvPicPr>
        <p:blipFill>
          <a:blip r:embed="rId3">
            <a:alphaModFix/>
          </a:blip>
          <a:stretch>
            <a:fillRect/>
          </a:stretch>
        </p:blipFill>
        <p:spPr>
          <a:xfrm>
            <a:off x="927359" y="0"/>
            <a:ext cx="728928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ctrTitle"/>
          </p:nvPr>
        </p:nvSpPr>
        <p:spPr>
          <a:xfrm>
            <a:off x="685800" y="1583354"/>
            <a:ext cx="7772400" cy="1718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Much of a designer’s early career will be dealing with IP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7" name="Shape 407"/>
          <p:cNvPicPr preferRelativeResize="0"/>
          <p:nvPr/>
        </p:nvPicPr>
        <p:blipFill>
          <a:blip r:embed="rId3">
            <a:alphaModFix/>
          </a:blip>
          <a:stretch>
            <a:fillRect/>
          </a:stretch>
        </p:blipFill>
        <p:spPr>
          <a:xfrm>
            <a:off x="0" y="835819"/>
            <a:ext cx="9144000" cy="34718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4" name="Shape 414"/>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21" name="Shape 421"/>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4800"/>
              <a:t>Photorealistic (</a:t>
            </a:r>
            <a:r>
              <a:rPr lang="en" sz="4800" u="sng">
                <a:solidFill>
                  <a:schemeClr val="hlink"/>
                </a:solidFill>
                <a:hlinkClick r:id="rId3"/>
              </a:rPr>
              <a:t>link</a:t>
            </a:r>
            <a:r>
              <a:rPr lang="en" sz="4800"/>
              <a:t>)</a:t>
            </a:r>
            <a:endParaRPr sz="4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Released as subscription model in 2014</a:t>
            </a:r>
            <a:endParaRPr/>
          </a:p>
          <a:p>
            <a:pPr indent="0" lvl="0" marL="0">
              <a:spcBef>
                <a:spcPts val="1600"/>
              </a:spcBef>
              <a:spcAft>
                <a:spcPts val="1600"/>
              </a:spcAft>
              <a:buNone/>
            </a:pPr>
            <a:r>
              <a:rPr lang="en"/>
              <a:t>$19/month + 5%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Free to use, with access to source code; 5% royalty after first $3000USD per quarter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46" name="Shape 446"/>
          <p:cNvPicPr preferRelativeResize="0"/>
          <p:nvPr/>
        </p:nvPicPr>
        <p:blipFill>
          <a:blip r:embed="rId3">
            <a:alphaModFix/>
          </a:blip>
          <a:stretch>
            <a:fillRect/>
          </a:stretch>
        </p:blipFill>
        <p:spPr>
          <a:xfrm>
            <a:off x="537489" y="0"/>
            <a:ext cx="8069024"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53" name="Shape 453"/>
          <p:cNvPicPr preferRelativeResize="0"/>
          <p:nvPr/>
        </p:nvPicPr>
        <p:blipFill>
          <a:blip r:embed="rId3">
            <a:alphaModFix/>
          </a:blip>
          <a:stretch>
            <a:fillRect/>
          </a:stretch>
        </p:blipFill>
        <p:spPr>
          <a:xfrm>
            <a:off x="0" y="390525"/>
            <a:ext cx="9144000" cy="4362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Unity</a:t>
            </a:r>
            <a:endParaRPr/>
          </a:p>
        </p:txBody>
      </p:sp>
      <p:sp>
        <p:nvSpPr>
          <p:cNvPr id="459" name="Shape 4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C# Scripting</a:t>
            </a:r>
            <a:endParaRPr sz="2400"/>
          </a:p>
          <a:p>
            <a:pPr indent="0" lvl="0" marL="0" rtl="0">
              <a:spcBef>
                <a:spcPts val="1600"/>
              </a:spcBef>
              <a:spcAft>
                <a:spcPts val="0"/>
              </a:spcAft>
              <a:buNone/>
            </a:pPr>
            <a:r>
              <a:rPr lang="en" sz="2400"/>
              <a:t>Popular with indie devs</a:t>
            </a:r>
            <a:endParaRPr sz="2400"/>
          </a:p>
          <a:p>
            <a:pPr indent="0" lvl="0" marL="0">
              <a:spcBef>
                <a:spcPts val="1600"/>
              </a:spcBef>
              <a:spcAft>
                <a:spcPts val="1600"/>
              </a:spcAft>
              <a:buNone/>
            </a:pPr>
            <a:r>
              <a:rPr lang="en" sz="2400"/>
              <a:t>Similar interface to UE</a:t>
            </a:r>
            <a:endParaRPr sz="2400"/>
          </a:p>
        </p:txBody>
      </p:sp>
      <p:sp>
        <p:nvSpPr>
          <p:cNvPr descr="This real-time rendered short movie shows off the Unity 5 game engine." id="460" name="Shape 460" title="The Blacksmith Shows Off Unity 5's Power - GDC 2015">
            <a:hlinkClick r:id="rId3"/>
          </p:cNvPr>
          <p:cNvSpPr/>
          <p:nvPr/>
        </p:nvSpPr>
        <p:spPr>
          <a:xfrm>
            <a:off x="4085550" y="1496850"/>
            <a:ext cx="4572000" cy="3429000"/>
          </a:xfrm>
          <a:prstGeom prst="rect">
            <a:avLst/>
          </a:prstGeom>
          <a:blipFill>
            <a:blip r:embed="rId4">
              <a:alphaModFix/>
            </a:blip>
            <a:stretch>
              <a:fillRect/>
            </a:stretch>
          </a:blip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6" name="Shape 4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2400"/>
              <a:t>“Unity Pro is available for a fee and Unity Personal has no fee; it is available for any use to individuals or companies with less than US$100,000 of annual gross revenue.[6][7] On March 3, 2015 with the release of Unity 5.0, Unity Technologies made the complete engine available for free including all features, less source code and premium support. Unity is noted for an ability to target games to multiple platforms.”</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txBox="1"/>
          <p:nvPr>
            <p:ph type="ctrTitle"/>
          </p:nvPr>
        </p:nvSpPr>
        <p:spPr>
          <a:xfrm>
            <a:off x="685800" y="1265502"/>
            <a:ext cx="7772400" cy="1477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You can make a game </a:t>
            </a:r>
            <a:endParaRPr/>
          </a:p>
          <a:p>
            <a:pPr indent="0" lvl="0" marL="0">
              <a:spcBef>
                <a:spcPts val="0"/>
              </a:spcBef>
              <a:spcAft>
                <a:spcPts val="0"/>
              </a:spcAft>
              <a:buNone/>
            </a:pPr>
            <a:r>
              <a:rPr lang="en"/>
              <a:t>about anything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Unity vs. Unreal</a:t>
            </a:r>
            <a:endParaRPr/>
          </a:p>
        </p:txBody>
      </p:sp>
      <p:sp>
        <p:nvSpPr>
          <p:cNvPr id="472" name="Shape 4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descr="Side by side comparison of Unity 3D 4.5 Free Version and Unreal Engine 4.7 Free Version. Model originally from 3DMax, Ported to Maya for UV mapping and lighting/look development to establish benchmark. Unreal Version alone: https://youtu.be/Y2uu3N0oXX4 Unity version alone: https://www.youtube.com/watch?v=hXZ-xAa0UcI" id="473" name="Shape 473" title="Unity VS Unreal Architectural Visualization">
            <a:hlinkClick r:id="rId3"/>
          </p:cNvPr>
          <p:cNvSpPr/>
          <p:nvPr/>
        </p:nvSpPr>
        <p:spPr>
          <a:xfrm>
            <a:off x="1897038" y="1131050"/>
            <a:ext cx="5349933" cy="4012450"/>
          </a:xfrm>
          <a:prstGeom prst="rect">
            <a:avLst/>
          </a:prstGeom>
          <a:blipFill>
            <a:blip r:embed="rId4">
              <a:alphaModFix/>
            </a:blip>
            <a:stretch>
              <a:fillRect/>
            </a:stretch>
          </a:blip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80" name="Shape 4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Game Maker Studio</a:t>
            </a:r>
            <a:endParaRPr/>
          </a:p>
        </p:txBody>
      </p:sp>
      <p:sp>
        <p:nvSpPr>
          <p:cNvPr id="486" name="Shape 4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+Accessible drag and drop scripting (compiles to GML)</a:t>
            </a:r>
            <a:endParaRPr/>
          </a:p>
          <a:p>
            <a:pPr indent="0" lvl="0" marL="0">
              <a:spcBef>
                <a:spcPts val="1600"/>
              </a:spcBef>
              <a:spcAft>
                <a:spcPts val="1600"/>
              </a:spcAft>
              <a:buClr>
                <a:schemeClr val="dk1"/>
              </a:buClr>
              <a:buSzPts val="1100"/>
              <a:buFont typeface="Arial"/>
              <a:buNone/>
            </a:pPr>
            <a:r>
              <a:rPr lang="en"/>
              <a:t>-Up-to-date version is Windows only (Game Maker Studio)</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descr="It's been another great year for GameMaker developers, have a look at some of this year's highlights.  Do you want to start making games? Download GameMaker: Studio and get started today! - https://www.yoyogames.com/studio  Do you need assets for making your game or have assets to sell? Head over to the GameMaker: Marketplace - https://marketplace.yoyogames.com/  Do you have a GameMaker game you want to share with us? Why not submit it to our showcase: http://www.yoyogames.com/showcase/submit  Do you want an audience to play your game? Upload your game to the GameMaker: Player - http://www.yoyogames.com/player  To discuss all things GameMaker head to:  https://www.facebook.com/yoyogames https://twitter.com/yoyogames" id="493" name="Shape 493" title="Made with GameMaker - 2015 Showreel">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descr="Available Sept. 15th 2015 at: http://undertale.com and the Steam store: http://store.steampowered.com/app/391540  Trailer created by Everdraed 3D by Chelsea Saunders Undertale by Toby Fox" id="500" name="Shape 500" title="UNDERTALE Release Trailer">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457200" y="205975"/>
            <a:ext cx="43593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Lumberyard</a:t>
            </a:r>
            <a:endParaRPr/>
          </a:p>
        </p:txBody>
      </p:sp>
      <p:sp>
        <p:nvSpPr>
          <p:cNvPr id="506" name="Shape 5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	</a:t>
            </a:r>
            <a:endParaRPr/>
          </a:p>
        </p:txBody>
      </p:sp>
      <p:pic>
        <p:nvPicPr>
          <p:cNvPr descr="screenshot.69.jpg" id="507" name="Shape 507">
            <a:hlinkClick r:id="rId3"/>
          </p:cNvPr>
          <p:cNvPicPr preferRelativeResize="0"/>
          <p:nvPr/>
        </p:nvPicPr>
        <p:blipFill>
          <a:blip r:embed="rId4">
            <a:alphaModFix/>
          </a:blip>
          <a:stretch>
            <a:fillRect/>
          </a:stretch>
        </p:blipFill>
        <p:spPr>
          <a:xfrm>
            <a:off x="1489275" y="1281025"/>
            <a:ext cx="7654723" cy="3862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idx="1" type="subTitle"/>
          </p:nvPr>
        </p:nvSpPr>
        <p:spPr>
          <a:xfrm>
            <a:off x="311700" y="2834125"/>
            <a:ext cx="8520600" cy="792600"/>
          </a:xfrm>
          <a:prstGeom prst="rect">
            <a:avLst/>
          </a:prstGeom>
          <a:ln>
            <a:noFill/>
          </a:ln>
        </p:spPr>
        <p:txBody>
          <a:bodyPr anchorCtr="0" anchor="t" bIns="91425" lIns="91425" spcFirstLastPara="1" rIns="91425" wrap="square" tIns="91425">
            <a:noAutofit/>
          </a:bodyPr>
          <a:lstStyle/>
          <a:p>
            <a:pPr indent="0" lvl="0" marL="0">
              <a:spcBef>
                <a:spcPts val="0"/>
              </a:spcBef>
              <a:spcAft>
                <a:spcPts val="0"/>
              </a:spcAft>
              <a:buNone/>
            </a:pPr>
            <a:r>
              <a:rPr lang="en"/>
              <a:t>due Week 5, 2018.03.06</a:t>
            </a:r>
            <a:endParaRPr/>
          </a:p>
        </p:txBody>
      </p:sp>
      <p:sp>
        <p:nvSpPr>
          <p:cNvPr id="513" name="Shape 513"/>
          <p:cNvSpPr txBox="1"/>
          <p:nvPr>
            <p:ph type="ctrTitle"/>
          </p:nvPr>
        </p:nvSpPr>
        <p:spPr>
          <a:xfrm>
            <a:off x="685800" y="1232177"/>
            <a:ext cx="7772400" cy="1511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Game Design </a:t>
            </a:r>
            <a:endParaRPr/>
          </a:p>
          <a:p>
            <a:pPr indent="0" lvl="0" marL="0">
              <a:spcBef>
                <a:spcPts val="0"/>
              </a:spcBef>
              <a:spcAft>
                <a:spcPts val="0"/>
              </a:spcAft>
              <a:buNone/>
            </a:pPr>
            <a:r>
              <a:rPr lang="en"/>
              <a:t>Profile Presentation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idx="1" type="body"/>
          </p:nvPr>
        </p:nvSpPr>
        <p:spPr>
          <a:xfrm>
            <a:off x="457200" y="776600"/>
            <a:ext cx="8229600" cy="4366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For this project students will be required to </a:t>
            </a:r>
            <a:r>
              <a:rPr b="1" lang="en" sz="2400">
                <a:solidFill>
                  <a:srgbClr val="FFFFFF"/>
                </a:solidFill>
              </a:rPr>
              <a:t>create a formal presentation</a:t>
            </a:r>
            <a:r>
              <a:rPr lang="en" sz="2400"/>
              <a:t> that focuses on one important game </a:t>
            </a:r>
            <a:r>
              <a:rPr lang="en" sz="2400" u="sng"/>
              <a:t>design</a:t>
            </a:r>
            <a:r>
              <a:rPr lang="en" sz="2400"/>
              <a:t>. The presentation should focus on profiling the </a:t>
            </a:r>
            <a:r>
              <a:rPr lang="en" sz="2400" u="sng"/>
              <a:t>design</a:t>
            </a:r>
            <a:r>
              <a:rPr lang="en" sz="2400"/>
              <a:t> of the game.  Students will be required to read at least two interviews with the designer/developer and provide at least 4 other reputable references for their presentation.</a:t>
            </a:r>
            <a:endParaRPr sz="2400"/>
          </a:p>
          <a:p>
            <a:pPr indent="0" lvl="0" marL="0" algn="ctr">
              <a:spcBef>
                <a:spcPts val="1600"/>
              </a:spcBef>
              <a:spcAft>
                <a:spcPts val="1600"/>
              </a:spcAft>
              <a:buClr>
                <a:srgbClr val="000000"/>
              </a:buClr>
              <a:buSzPts val="1100"/>
              <a:buFont typeface="Arial"/>
              <a:buNone/>
            </a:pPr>
            <a:r>
              <a:rPr b="1" lang="en" sz="2400">
                <a:solidFill>
                  <a:srgbClr val="FFFFFF"/>
                </a:solidFill>
              </a:rPr>
              <a:t>Worth 30 points of final grade</a:t>
            </a:r>
            <a:endParaRPr b="1"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lgn="l">
              <a:spcBef>
                <a:spcPts val="0"/>
              </a:spcBef>
              <a:spcAft>
                <a:spcPts val="0"/>
              </a:spcAft>
              <a:buNone/>
            </a:pPr>
            <a:r>
              <a:rPr b="1" lang="en" sz="3000">
                <a:solidFill>
                  <a:srgbClr val="CC0000"/>
                </a:solidFill>
              </a:rPr>
              <a:t>NOT</a:t>
            </a:r>
            <a:r>
              <a:rPr b="1" lang="en" sz="3000"/>
              <a:t> a review</a:t>
            </a:r>
            <a:br>
              <a:rPr b="1" lang="en" sz="3000"/>
            </a:br>
            <a:r>
              <a:rPr b="1" lang="en" sz="3000">
                <a:solidFill>
                  <a:srgbClr val="CC0000"/>
                </a:solidFill>
              </a:rPr>
              <a:t>NOT </a:t>
            </a:r>
            <a:r>
              <a:rPr b="1" lang="en" sz="3000"/>
              <a:t>a synopsis</a:t>
            </a:r>
            <a:endParaRPr b="1" sz="3000"/>
          </a:p>
          <a:p>
            <a:pPr indent="0" lvl="0" marL="0" algn="l">
              <a:spcBef>
                <a:spcPts val="0"/>
              </a:spcBef>
              <a:spcAft>
                <a:spcPts val="0"/>
              </a:spcAft>
              <a:buNone/>
            </a:pPr>
            <a:r>
              <a:rPr b="1" lang="en" sz="3000"/>
              <a:t>We (generally) do </a:t>
            </a:r>
            <a:r>
              <a:rPr b="1" lang="en" sz="3000">
                <a:solidFill>
                  <a:srgbClr val="CC0000"/>
                </a:solidFill>
              </a:rPr>
              <a:t>NOT </a:t>
            </a:r>
            <a:r>
              <a:rPr b="1" lang="en" sz="3000"/>
              <a:t>care about the story.</a:t>
            </a:r>
            <a:endParaRPr b="1"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to discuss...</a:t>
            </a:r>
            <a:endParaRPr/>
          </a:p>
        </p:txBody>
      </p:sp>
      <p:sp>
        <p:nvSpPr>
          <p:cNvPr id="529" name="Shape 5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 us about the designs, desires, what elements are original, unoriginal, what works and doesn't work.</a:t>
            </a:r>
            <a:endParaRPr/>
          </a:p>
          <a:p>
            <a:pPr indent="0" lvl="0" marL="0">
              <a:spcBef>
                <a:spcPts val="1600"/>
              </a:spcBef>
              <a:spcAft>
                <a:spcPts val="0"/>
              </a:spcAft>
              <a:buNone/>
            </a:pPr>
            <a:r>
              <a:rPr lang="en"/>
              <a:t>Profile the game's designer and how does their work relate to this game (if applicable).</a:t>
            </a:r>
            <a:endParaRPr/>
          </a:p>
          <a:p>
            <a:pPr indent="0" lvl="0" marL="0">
              <a:spcBef>
                <a:spcPts val="1600"/>
              </a:spcBef>
              <a:spcAft>
                <a:spcPts val="0"/>
              </a:spcAft>
              <a:buNone/>
            </a:pPr>
            <a:r>
              <a:rPr lang="en"/>
              <a:t>What kind of constraints are placed upon the player?  How do they contribute to gameplay?</a:t>
            </a:r>
            <a:endParaRPr/>
          </a:p>
          <a:p>
            <a:pPr indent="0" lvl="0" marL="0">
              <a:spcBef>
                <a:spcPts val="1600"/>
              </a:spcBef>
              <a:spcAft>
                <a:spcPts val="0"/>
              </a:spcAft>
              <a:buNone/>
            </a:pPr>
            <a:r>
              <a:rPr lang="en"/>
              <a:t>What went into programming this game?  Walk us through the code logic for some of the core mechanics of the game.  </a:t>
            </a:r>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FFFFFF"/>
                </a:solidFill>
              </a:rPr>
              <a:t>LAST WEEK’s </a:t>
            </a:r>
            <a:r>
              <a:rPr lang="en" sz="4800">
                <a:solidFill>
                  <a:srgbClr val="E06666"/>
                </a:solidFill>
              </a:rPr>
              <a:t>HOMEWORK</a:t>
            </a:r>
            <a:endParaRPr sz="4800">
              <a:solidFill>
                <a:srgbClr val="E06666"/>
              </a:solidFill>
            </a:endParaRPr>
          </a:p>
        </p:txBody>
      </p:sp>
      <p:sp>
        <p:nvSpPr>
          <p:cNvPr id="180" name="Shape 18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u="sng"/>
              <a:t>PLAY</a:t>
            </a:r>
            <a:r>
              <a:rPr lang="en" sz="2400"/>
              <a:t> 	Increpare’s </a:t>
            </a:r>
            <a:r>
              <a:rPr lang="en" sz="2400" u="sng">
                <a:solidFill>
                  <a:schemeClr val="hlink"/>
                </a:solidFill>
                <a:hlinkClick r:id="rId3"/>
              </a:rPr>
              <a:t>Slave of God</a:t>
            </a:r>
            <a:r>
              <a:rPr lang="en" sz="2400"/>
              <a:t> </a:t>
            </a:r>
            <a:r>
              <a:rPr lang="en" sz="2400">
                <a:solidFill>
                  <a:srgbClr val="FF9900"/>
                </a:solidFill>
              </a:rPr>
              <a:t>seizure warning!!</a:t>
            </a:r>
            <a:endParaRPr sz="2400">
              <a:solidFill>
                <a:srgbClr val="FF9900"/>
              </a:solidFill>
            </a:endParaRPr>
          </a:p>
          <a:p>
            <a:pPr indent="-381000" lvl="0" marL="457200" rtl="0">
              <a:spcBef>
                <a:spcPts val="0"/>
              </a:spcBef>
              <a:spcAft>
                <a:spcPts val="0"/>
              </a:spcAft>
              <a:buSzPts val="2400"/>
              <a:buChar char="●"/>
            </a:pPr>
            <a:r>
              <a:rPr lang="en" sz="2400" u="sng"/>
              <a:t>READ</a:t>
            </a:r>
            <a:r>
              <a:rPr lang="en" sz="2400"/>
              <a:t> 	</a:t>
            </a:r>
            <a:r>
              <a:rPr lang="en" sz="2400" u="sng">
                <a:solidFill>
                  <a:schemeClr val="hlink"/>
                </a:solidFill>
                <a:hlinkClick r:id="rId4"/>
              </a:rPr>
              <a:t>Art Games chapter</a:t>
            </a:r>
            <a:r>
              <a:rPr lang="en" sz="2400"/>
              <a:t> from </a:t>
            </a:r>
            <a:r>
              <a:rPr i="1" lang="en" sz="2400"/>
              <a:t>Works of Game</a:t>
            </a:r>
            <a:r>
              <a:rPr lang="en" sz="2400"/>
              <a:t> (Sharp)</a:t>
            </a:r>
            <a:endParaRPr sz="2400"/>
          </a:p>
          <a:p>
            <a:pPr indent="-381000" lvl="0" marL="457200" rtl="0">
              <a:spcBef>
                <a:spcPts val="0"/>
              </a:spcBef>
              <a:spcAft>
                <a:spcPts val="0"/>
              </a:spcAft>
              <a:buSzPts val="2400"/>
              <a:buChar char="●"/>
            </a:pPr>
            <a:r>
              <a:rPr lang="en" sz="2400" u="sng"/>
              <a:t>READ</a:t>
            </a:r>
            <a:r>
              <a:rPr lang="en" sz="2400"/>
              <a:t> 	Rock Paper Shotgun - </a:t>
            </a:r>
            <a:r>
              <a:rPr lang="en" sz="2400" u="sng">
                <a:solidFill>
                  <a:schemeClr val="hlink"/>
                </a:solidFill>
                <a:hlinkClick r:id="rId5"/>
              </a:rPr>
              <a:t>Photorealism is Crucial </a:t>
            </a:r>
            <a:endParaRPr sz="2400" u="sng"/>
          </a:p>
          <a:p>
            <a:pPr indent="-381000" lvl="0" marL="457200" rtl="0">
              <a:spcBef>
                <a:spcPts val="0"/>
              </a:spcBef>
              <a:spcAft>
                <a:spcPts val="0"/>
              </a:spcAft>
              <a:buSzPts val="2400"/>
              <a:buChar char="●"/>
            </a:pPr>
            <a:r>
              <a:rPr lang="en" sz="2400" u="sng"/>
              <a:t>READ	</a:t>
            </a:r>
            <a:r>
              <a:rPr lang="en" sz="2400" u="sng">
                <a:solidFill>
                  <a:schemeClr val="hlink"/>
                </a:solidFill>
                <a:hlinkClick r:id="rId6"/>
              </a:rPr>
              <a:t>Video Games Can Never be Art</a:t>
            </a:r>
            <a:r>
              <a:rPr lang="en" sz="2400"/>
              <a:t>  (Roger Ebert)</a:t>
            </a:r>
            <a:endParaRPr sz="2400"/>
          </a:p>
          <a:p>
            <a:pPr indent="-381000" lvl="0" marL="457200" rtl="0">
              <a:spcBef>
                <a:spcPts val="0"/>
              </a:spcBef>
              <a:spcAft>
                <a:spcPts val="0"/>
              </a:spcAft>
              <a:buSzPts val="2400"/>
              <a:buChar char="●"/>
            </a:pPr>
            <a:r>
              <a:rPr lang="en" sz="2400" u="sng"/>
              <a:t>WRITE</a:t>
            </a:r>
            <a:r>
              <a:rPr lang="en" sz="2400"/>
              <a:t> </a:t>
            </a:r>
            <a:endParaRPr sz="1800">
              <a:solidFill>
                <a:srgbClr val="FFFFFF"/>
              </a:solidFill>
            </a:endParaRPr>
          </a:p>
          <a:p>
            <a:pPr indent="-342900" lvl="1" marL="914400" rtl="0">
              <a:lnSpc>
                <a:spcPct val="115000"/>
              </a:lnSpc>
              <a:spcBef>
                <a:spcPts val="0"/>
              </a:spcBef>
              <a:spcAft>
                <a:spcPts val="0"/>
              </a:spcAft>
              <a:buClr>
                <a:srgbClr val="FFFFFF"/>
              </a:buClr>
              <a:buSzPts val="1800"/>
              <a:buChar char="○"/>
            </a:pPr>
            <a:r>
              <a:rPr lang="en" sz="1800">
                <a:solidFill>
                  <a:srgbClr val="FFFFFF"/>
                </a:solidFill>
              </a:rPr>
              <a:t>What is your reaction to Slave of God?</a:t>
            </a:r>
            <a:endParaRPr sz="1800">
              <a:solidFill>
                <a:srgbClr val="FFFFFF"/>
              </a:solidFill>
            </a:endParaRPr>
          </a:p>
          <a:p>
            <a:pPr indent="-342900" lvl="1" marL="914400" rtl="0">
              <a:lnSpc>
                <a:spcPct val="115000"/>
              </a:lnSpc>
              <a:spcBef>
                <a:spcPts val="0"/>
              </a:spcBef>
              <a:spcAft>
                <a:spcPts val="0"/>
              </a:spcAft>
              <a:buClr>
                <a:srgbClr val="FFFFFF"/>
              </a:buClr>
              <a:buSzPts val="1800"/>
              <a:buChar char="○"/>
            </a:pPr>
            <a:r>
              <a:rPr lang="en" sz="1800">
                <a:solidFill>
                  <a:srgbClr val="FFFFFF"/>
                </a:solidFill>
              </a:rPr>
              <a:t>Can games be art?</a:t>
            </a:r>
            <a:endParaRPr sz="1800">
              <a:solidFill>
                <a:srgbClr val="FFFFFF"/>
              </a:solidFill>
            </a:endParaRPr>
          </a:p>
          <a:p>
            <a:pPr indent="-342900" lvl="1" marL="914400" rtl="0">
              <a:lnSpc>
                <a:spcPct val="115000"/>
              </a:lnSpc>
              <a:spcBef>
                <a:spcPts val="0"/>
              </a:spcBef>
              <a:spcAft>
                <a:spcPts val="0"/>
              </a:spcAft>
              <a:buClr>
                <a:srgbClr val="FFFFFF"/>
              </a:buClr>
              <a:buSzPts val="1800"/>
              <a:buChar char="○"/>
            </a:pPr>
            <a:r>
              <a:rPr lang="en" sz="1800">
                <a:solidFill>
                  <a:srgbClr val="FFFFFF"/>
                </a:solidFill>
              </a:rPr>
              <a:t>Do pretty graphics matter?</a:t>
            </a:r>
            <a:endParaRPr sz="1800">
              <a:solidFill>
                <a:srgbClr val="FFFFFF"/>
              </a:solidFill>
            </a:endParaRPr>
          </a:p>
          <a:p>
            <a:pPr indent="-342900" lvl="1" marL="914400" rtl="0">
              <a:lnSpc>
                <a:spcPct val="115000"/>
              </a:lnSpc>
              <a:spcBef>
                <a:spcPts val="0"/>
              </a:spcBef>
              <a:spcAft>
                <a:spcPts val="0"/>
              </a:spcAft>
              <a:buClr>
                <a:srgbClr val="FFFFFF"/>
              </a:buClr>
              <a:buSzPts val="1800"/>
              <a:buChar char="○"/>
            </a:pPr>
            <a:r>
              <a:rPr lang="en" sz="1800">
                <a:solidFill>
                  <a:srgbClr val="FFFFFF"/>
                </a:solidFill>
              </a:rPr>
              <a:t>Should games be realistic?</a:t>
            </a:r>
            <a:endParaRPr sz="1800">
              <a:solidFill>
                <a:srgbClr val="FFFFFF"/>
              </a:solidFill>
            </a:endParaRPr>
          </a:p>
          <a:p>
            <a:pPr indent="-342900" lvl="1" marL="914400" rtl="0">
              <a:lnSpc>
                <a:spcPct val="115000"/>
              </a:lnSpc>
              <a:spcBef>
                <a:spcPts val="0"/>
              </a:spcBef>
              <a:spcAft>
                <a:spcPts val="0"/>
              </a:spcAft>
              <a:buClr>
                <a:srgbClr val="FFFFFF"/>
              </a:buClr>
              <a:buSzPts val="1800"/>
              <a:buChar char="○"/>
            </a:pPr>
            <a:r>
              <a:rPr lang="en" sz="1800">
                <a:solidFill>
                  <a:srgbClr val="FFFFFF"/>
                </a:solidFill>
              </a:rPr>
              <a:t>etc.</a:t>
            </a:r>
            <a:endParaRPr sz="1800">
              <a:solidFill>
                <a:srgbClr val="FFFFFF"/>
              </a:solidFill>
            </a:endParaRPr>
          </a:p>
          <a:p>
            <a:pPr indent="0" lvl="0" marL="0" rtl="0">
              <a:spcBef>
                <a:spcPts val="600"/>
              </a:spcBef>
              <a:spcAft>
                <a:spcPts val="0"/>
              </a:spcAft>
              <a:buNone/>
            </a:pPr>
            <a:r>
              <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t>Use the </a:t>
            </a:r>
            <a:r>
              <a:rPr b="1" lang="en" sz="2400" u="sng">
                <a:solidFill>
                  <a:schemeClr val="hlink"/>
                </a:solidFill>
                <a:hlinkClick r:id="rId3"/>
              </a:rPr>
              <a:t>MDA framework</a:t>
            </a:r>
            <a:r>
              <a:rPr b="1" lang="en" sz="2400"/>
              <a:t> to present your analysis </a:t>
            </a:r>
            <a:br>
              <a:rPr b="1" lang="en" sz="2400"/>
            </a:br>
            <a:r>
              <a:rPr b="1" lang="en" sz="2400"/>
              <a:t>of the game.</a:t>
            </a:r>
            <a:endParaRPr b="1" sz="2400"/>
          </a:p>
          <a:p>
            <a:pPr indent="0" lvl="0" marL="0">
              <a:spcBef>
                <a:spcPts val="1600"/>
              </a:spcBef>
              <a:spcAft>
                <a:spcPts val="0"/>
              </a:spcAft>
              <a:buNone/>
            </a:pPr>
            <a:r>
              <a:rPr lang="en"/>
              <a:t>Addl reading:</a:t>
            </a:r>
            <a:endParaRPr/>
          </a:p>
          <a:p>
            <a:pPr indent="0" lvl="0" marL="457200">
              <a:spcBef>
                <a:spcPts val="1600"/>
              </a:spcBef>
              <a:spcAft>
                <a:spcPts val="0"/>
              </a:spcAft>
              <a:buNone/>
            </a:pPr>
            <a:r>
              <a:rPr lang="en" sz="1400" u="sng">
                <a:solidFill>
                  <a:schemeClr val="hlink"/>
                </a:solidFill>
                <a:hlinkClick r:id="rId4"/>
              </a:rPr>
              <a:t>http://gangles.ca/2009/08/21/mda/</a:t>
            </a:r>
            <a:endParaRPr sz="1400"/>
          </a:p>
          <a:p>
            <a:pPr indent="0" lvl="0" marL="457200">
              <a:spcBef>
                <a:spcPts val="1600"/>
              </a:spcBef>
              <a:spcAft>
                <a:spcPts val="0"/>
              </a:spcAft>
              <a:buNone/>
            </a:pPr>
            <a:r>
              <a:rPr lang="en" sz="1400" u="sng">
                <a:solidFill>
                  <a:schemeClr val="hlink"/>
                </a:solidFill>
                <a:hlinkClick r:id="rId5"/>
              </a:rPr>
              <a:t>https://gamedesignconcepts.wordpress.com/2009/07/13/level-5-mechanics-and-dynamics/</a:t>
            </a:r>
            <a:endParaRPr sz="1400"/>
          </a:p>
          <a:p>
            <a:pPr indent="0" lvl="0" marL="457200">
              <a:spcBef>
                <a:spcPts val="1600"/>
              </a:spcBef>
              <a:spcAft>
                <a:spcPts val="0"/>
              </a:spcAft>
              <a:buNone/>
            </a:pPr>
            <a:r>
              <a:rPr lang="en" sz="1400" u="sng">
                <a:solidFill>
                  <a:schemeClr val="hlink"/>
                </a:solidFill>
                <a:hlinkClick r:id="rId6"/>
              </a:rPr>
              <a:t>https://www.gamasutra.com/blogs/TuckerAbbott/20101212/88611/MDA_Framework_Unconnected_Connectivity.php</a:t>
            </a:r>
            <a:endParaRPr sz="1400"/>
          </a:p>
          <a:p>
            <a:pPr indent="0" lvl="0" marL="0">
              <a:spcBef>
                <a:spcPts val="1600"/>
              </a:spcBef>
              <a:spcAft>
                <a:spcPts val="1600"/>
              </a:spcAft>
              <a:buNone/>
            </a:pPr>
            <a:r>
              <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screenshot.383.jpg" id="542" name="Shape 542"/>
          <p:cNvPicPr preferRelativeResize="0"/>
          <p:nvPr/>
        </p:nvPicPr>
        <p:blipFill>
          <a:blip r:embed="rId3">
            <a:alphaModFix/>
          </a:blip>
          <a:stretch>
            <a:fillRect/>
          </a:stretch>
        </p:blipFill>
        <p:spPr>
          <a:xfrm>
            <a:off x="0" y="19743"/>
            <a:ext cx="9144000" cy="510401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Game Flow Diagrams</a:t>
            </a:r>
            <a:endParaRPr/>
          </a:p>
        </p:txBody>
      </p:sp>
      <p:pic>
        <p:nvPicPr>
          <p:cNvPr descr="screenshot.384.jpg" id="548" name="Shape 548"/>
          <p:cNvPicPr preferRelativeResize="0"/>
          <p:nvPr/>
        </p:nvPicPr>
        <p:blipFill>
          <a:blip r:embed="rId3">
            <a:alphaModFix/>
          </a:blip>
          <a:stretch>
            <a:fillRect/>
          </a:stretch>
        </p:blipFill>
        <p:spPr>
          <a:xfrm>
            <a:off x="1493247" y="1149575"/>
            <a:ext cx="5782050" cy="380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screenshot.385.jpg" id="555" name="Shape 555"/>
          <p:cNvPicPr preferRelativeResize="0"/>
          <p:nvPr/>
        </p:nvPicPr>
        <p:blipFill>
          <a:blip r:embed="rId3">
            <a:alphaModFix/>
          </a:blip>
          <a:stretch>
            <a:fillRect/>
          </a:stretch>
        </p:blipFill>
        <p:spPr>
          <a:xfrm>
            <a:off x="848236" y="0"/>
            <a:ext cx="7447527" cy="5143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nvSpPr>
        <p:spPr>
          <a:xfrm>
            <a:off x="4297900" y="1152475"/>
            <a:ext cx="42366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br>
              <a:rPr lang="en" sz="900">
                <a:solidFill>
                  <a:schemeClr val="lt2"/>
                </a:solidFill>
              </a:rPr>
            </a:br>
            <a:r>
              <a:rPr lang="en" sz="900">
                <a:solidFill>
                  <a:schemeClr val="lt2"/>
                </a:solidFill>
              </a:rPr>
              <a:t>				Dream Daddy</a:t>
            </a:r>
            <a:br>
              <a:rPr lang="en" sz="900">
                <a:solidFill>
                  <a:schemeClr val="lt2"/>
                </a:solidFill>
              </a:rPr>
            </a:br>
            <a:r>
              <a:rPr lang="en" sz="900">
                <a:solidFill>
                  <a:schemeClr val="lt2"/>
                </a:solidFill>
              </a:rPr>
              <a:t>				Little Girl in Underland						Typing of the Dead:Overkill</a:t>
            </a:r>
            <a:br>
              <a:rPr lang="en" sz="900">
                <a:solidFill>
                  <a:schemeClr val="lt2"/>
                </a:solidFill>
              </a:rPr>
            </a:br>
            <a:r>
              <a:rPr lang="en" sz="900">
                <a:solidFill>
                  <a:schemeClr val="lt2"/>
                </a:solidFill>
              </a:rPr>
              <a:t>				Depression Quest						Cave! Cave! Deus Videt</a:t>
            </a:r>
            <a:br>
              <a:rPr lang="en" sz="900">
                <a:solidFill>
                  <a:schemeClr val="lt2"/>
                </a:solidFill>
              </a:rPr>
            </a:br>
            <a:r>
              <a:rPr lang="en" sz="900">
                <a:solidFill>
                  <a:schemeClr val="lt2"/>
                </a:solidFill>
              </a:rPr>
              <a:t>				Lume</a:t>
            </a:r>
            <a:br>
              <a:rPr lang="en" sz="900">
                <a:solidFill>
                  <a:schemeClr val="lt2"/>
                </a:solidFill>
              </a:rPr>
            </a:br>
            <a:r>
              <a:rPr lang="en" sz="900">
                <a:solidFill>
                  <a:schemeClr val="lt2"/>
                </a:solidFill>
              </a:rPr>
              <a:t>				CAVE! CAVE! DEUS VIDET.</a:t>
            </a:r>
            <a:br>
              <a:rPr lang="en" sz="900">
                <a:solidFill>
                  <a:schemeClr val="lt2"/>
                </a:solidFill>
              </a:rPr>
            </a:br>
            <a:r>
              <a:rPr lang="en" sz="900">
                <a:solidFill>
                  <a:schemeClr val="lt2"/>
                </a:solidFill>
              </a:rPr>
              <a:t>				</a:t>
            </a:r>
            <a:r>
              <a:rPr lang="en" sz="900">
                <a:solidFill>
                  <a:srgbClr val="93C47D"/>
                </a:solidFill>
              </a:rPr>
              <a:t>Jenny Jiao Hsia (q_dork)</a:t>
            </a:r>
            <a:br>
              <a:rPr lang="en" sz="900">
                <a:solidFill>
                  <a:schemeClr val="lt2"/>
                </a:solidFill>
              </a:rPr>
            </a:br>
            <a:r>
              <a:rPr lang="en" sz="900">
                <a:solidFill>
                  <a:schemeClr val="lt2"/>
                </a:solidFill>
              </a:rPr>
              <a:t>				What If Platformers Were RPGs</a:t>
            </a:r>
            <a:br>
              <a:rPr lang="en" sz="900">
                <a:solidFill>
                  <a:schemeClr val="lt2"/>
                </a:solidFill>
              </a:rPr>
            </a:br>
            <a:r>
              <a:rPr lang="en" sz="900">
                <a:solidFill>
                  <a:schemeClr val="lt2"/>
                </a:solidFill>
              </a:rPr>
              <a:t>				</a:t>
            </a:r>
            <a:r>
              <a:rPr lang="en" sz="900">
                <a:solidFill>
                  <a:srgbClr val="93C47D"/>
                </a:solidFill>
              </a:rPr>
              <a:t>Increpare</a:t>
            </a:r>
            <a:br>
              <a:rPr lang="en" sz="900">
                <a:solidFill>
                  <a:schemeClr val="lt2"/>
                </a:solidFill>
              </a:rPr>
            </a:br>
            <a:r>
              <a:rPr lang="en" sz="900">
                <a:solidFill>
                  <a:schemeClr val="lt2"/>
                </a:solidFill>
              </a:rPr>
              <a:t>				Flow</a:t>
            </a:r>
            <a:br>
              <a:rPr lang="en" sz="900">
                <a:solidFill>
                  <a:schemeClr val="lt2"/>
                </a:solidFill>
              </a:rPr>
            </a:br>
            <a:r>
              <a:rPr lang="en" sz="900">
                <a:solidFill>
                  <a:schemeClr val="lt2"/>
                </a:solidFill>
              </a:rPr>
              <a:t>				Flower</a:t>
            </a:r>
            <a:br>
              <a:rPr lang="en" sz="900">
                <a:solidFill>
                  <a:schemeClr val="lt2"/>
                </a:solidFill>
              </a:rPr>
            </a:br>
            <a:r>
              <a:rPr lang="en" sz="900">
                <a:solidFill>
                  <a:schemeClr val="lt2"/>
                </a:solidFill>
              </a:rPr>
              <a:t>				Inside</a:t>
            </a:r>
            <a:endParaRPr sz="900">
              <a:solidFill>
                <a:schemeClr val="lt2"/>
              </a:solidFill>
            </a:endParaRPr>
          </a:p>
          <a:p>
            <a:pPr indent="0" lvl="0" marL="0" rtl="0">
              <a:lnSpc>
                <a:spcPct val="115000"/>
              </a:lnSpc>
              <a:spcBef>
                <a:spcPts val="1600"/>
              </a:spcBef>
              <a:spcAft>
                <a:spcPts val="0"/>
              </a:spcAft>
              <a:buNone/>
            </a:pPr>
            <a:r>
              <a:t/>
            </a:r>
            <a:endParaRPr sz="900">
              <a:solidFill>
                <a:schemeClr val="lt2"/>
              </a:solidFill>
            </a:endParaRPr>
          </a:p>
          <a:p>
            <a:pPr indent="0" lvl="0" marL="0" rtl="0">
              <a:lnSpc>
                <a:spcPct val="115000"/>
              </a:lnSpc>
              <a:spcBef>
                <a:spcPts val="1600"/>
              </a:spcBef>
              <a:spcAft>
                <a:spcPts val="1600"/>
              </a:spcAft>
              <a:buNone/>
            </a:pPr>
            <a:r>
              <a:t/>
            </a:r>
            <a:endParaRPr sz="900">
              <a:solidFill>
                <a:schemeClr val="lt2"/>
              </a:solidFill>
            </a:endParaRPr>
          </a:p>
        </p:txBody>
      </p:sp>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Eligible Titles</a:t>
            </a:r>
            <a:endParaRPr/>
          </a:p>
        </p:txBody>
      </p:sp>
      <p:sp>
        <p:nvSpPr>
          <p:cNvPr id="562" name="Shape 562"/>
          <p:cNvSpPr txBox="1"/>
          <p:nvPr>
            <p:ph idx="1" type="body"/>
          </p:nvPr>
        </p:nvSpPr>
        <p:spPr>
          <a:xfrm>
            <a:off x="-450300" y="1152475"/>
            <a:ext cx="3762900" cy="38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900"/>
              <a:t>				Super Meat Boy</a:t>
            </a:r>
            <a:br>
              <a:rPr lang="en" sz="900"/>
            </a:br>
            <a:r>
              <a:rPr lang="en" sz="900"/>
              <a:t>				TowerFall Ascension</a:t>
            </a:r>
            <a:br>
              <a:rPr lang="en" sz="900"/>
            </a:br>
            <a:r>
              <a:rPr lang="en" sz="900"/>
              <a:t>				Hyper Light Drifter</a:t>
            </a:r>
            <a:br>
              <a:rPr lang="en" sz="900"/>
            </a:br>
            <a:r>
              <a:rPr lang="en" sz="900"/>
              <a:t>				The Talos Principle</a:t>
            </a:r>
            <a:br>
              <a:rPr lang="en" sz="900"/>
            </a:br>
            <a:r>
              <a:rPr lang="en" sz="900"/>
              <a:t>				Pony Island</a:t>
            </a:r>
            <a:br>
              <a:rPr lang="en" sz="900"/>
            </a:br>
            <a:r>
              <a:rPr lang="en" sz="900"/>
              <a:t>				Antichamber</a:t>
            </a:r>
            <a:br>
              <a:rPr lang="en" sz="900"/>
            </a:br>
            <a:r>
              <a:rPr lang="en" sz="900"/>
              <a:t>				This War of Mine</a:t>
            </a:r>
            <a:br>
              <a:rPr lang="en" sz="900"/>
            </a:br>
            <a:r>
              <a:rPr lang="en" sz="900"/>
              <a:t>				Nidhogg</a:t>
            </a:r>
            <a:br>
              <a:rPr lang="en" sz="900"/>
            </a:br>
            <a:r>
              <a:rPr lang="en" sz="900"/>
              <a:t>				Tricky Towers</a:t>
            </a:r>
            <a:br>
              <a:rPr lang="en" sz="900"/>
            </a:br>
            <a:r>
              <a:rPr lang="en" sz="900"/>
              <a:t>				Move or Die</a:t>
            </a:r>
            <a:br>
              <a:rPr lang="en" sz="900"/>
            </a:br>
            <a:r>
              <a:rPr lang="en" sz="900"/>
              <a:t>				Party Hard</a:t>
            </a:r>
            <a:br>
              <a:rPr lang="en" sz="900"/>
            </a:br>
            <a:r>
              <a:rPr lang="en" sz="900"/>
              <a:t>				Papers, Please</a:t>
            </a:r>
            <a:br>
              <a:rPr lang="en" sz="900"/>
            </a:br>
            <a:r>
              <a:rPr lang="en" sz="900"/>
              <a:t>				McPixel</a:t>
            </a:r>
            <a:br>
              <a:rPr lang="en" sz="900"/>
            </a:br>
            <a:r>
              <a:rPr lang="en" sz="900"/>
              <a:t>				Limbo</a:t>
            </a:r>
            <a:br>
              <a:rPr lang="en" sz="900"/>
            </a:br>
            <a:r>
              <a:rPr lang="en" sz="900"/>
              <a:t>				FTL</a:t>
            </a:r>
            <a:br>
              <a:rPr lang="en" sz="900"/>
            </a:br>
            <a:r>
              <a:rPr lang="en" sz="900"/>
              <a:t>				Hotline Miami</a:t>
            </a:r>
            <a:br>
              <a:rPr lang="en" sz="900"/>
            </a:br>
            <a:r>
              <a:rPr lang="en" sz="900"/>
              <a:t>				Duck Game</a:t>
            </a:r>
            <a:br>
              <a:rPr lang="en" sz="900"/>
            </a:br>
            <a:r>
              <a:rPr lang="en" sz="900"/>
              <a:t>				Papo &amp; Yo</a:t>
            </a:r>
            <a:br>
              <a:rPr lang="en" sz="900"/>
            </a:br>
            <a:r>
              <a:rPr lang="en" sz="900"/>
              <a:t>				The Stanley Parable</a:t>
            </a:r>
            <a:br>
              <a:rPr lang="en" sz="900"/>
            </a:br>
            <a:r>
              <a:rPr lang="en" sz="900"/>
              <a:t>				Undertale</a:t>
            </a:r>
            <a:br>
              <a:rPr lang="en" sz="900"/>
            </a:br>
            <a:r>
              <a:rPr lang="en" sz="900"/>
              <a:t>				VVVVVV</a:t>
            </a:r>
            <a:br>
              <a:rPr lang="en" sz="900"/>
            </a:br>
            <a:r>
              <a:rPr lang="en" sz="900"/>
              <a:t>				Circa Infinity</a:t>
            </a:r>
            <a:endParaRPr sz="900"/>
          </a:p>
        </p:txBody>
      </p:sp>
      <p:sp>
        <p:nvSpPr>
          <p:cNvPr id="563" name="Shape 563"/>
          <p:cNvSpPr txBox="1"/>
          <p:nvPr/>
        </p:nvSpPr>
        <p:spPr>
          <a:xfrm>
            <a:off x="2012150" y="1281125"/>
            <a:ext cx="3762900" cy="360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900">
                <a:solidFill>
                  <a:schemeClr val="lt2"/>
                </a:solidFill>
              </a:rPr>
              <a:t>				Awkward Date</a:t>
            </a:r>
            <a:br>
              <a:rPr lang="en" sz="900">
                <a:solidFill>
                  <a:schemeClr val="lt2"/>
                </a:solidFill>
              </a:rPr>
            </a:br>
            <a:r>
              <a:rPr lang="en" sz="900">
                <a:solidFill>
                  <a:schemeClr val="lt2"/>
                </a:solidFill>
              </a:rPr>
              <a:t>				Ultimate Chicken Horse</a:t>
            </a:r>
            <a:br>
              <a:rPr lang="en" sz="900">
                <a:solidFill>
                  <a:schemeClr val="lt2"/>
                </a:solidFill>
              </a:rPr>
            </a:br>
            <a:r>
              <a:rPr lang="en" sz="900">
                <a:solidFill>
                  <a:schemeClr val="lt2"/>
                </a:solidFill>
              </a:rPr>
              <a:t>				Rocket League</a:t>
            </a:r>
            <a:br>
              <a:rPr lang="en" sz="900">
                <a:solidFill>
                  <a:schemeClr val="lt2"/>
                </a:solidFill>
              </a:rPr>
            </a:br>
            <a:r>
              <a:rPr lang="en" sz="900">
                <a:solidFill>
                  <a:schemeClr val="lt2"/>
                </a:solidFill>
              </a:rPr>
              <a:t>				Speedrunners</a:t>
            </a:r>
            <a:br>
              <a:rPr lang="en" sz="900">
                <a:solidFill>
                  <a:schemeClr val="lt2"/>
                </a:solidFill>
              </a:rPr>
            </a:br>
            <a:r>
              <a:rPr lang="en" sz="900">
                <a:solidFill>
                  <a:schemeClr val="lt2"/>
                </a:solidFill>
              </a:rPr>
              <a:t>				Screencheat</a:t>
            </a:r>
            <a:br>
              <a:rPr lang="en" sz="900">
                <a:solidFill>
                  <a:schemeClr val="lt2"/>
                </a:solidFill>
              </a:rPr>
            </a:br>
            <a:r>
              <a:rPr lang="en" sz="900">
                <a:solidFill>
                  <a:schemeClr val="lt2"/>
                </a:solidFill>
              </a:rPr>
              <a:t>				Fez</a:t>
            </a:r>
            <a:br>
              <a:rPr lang="en" sz="900">
                <a:solidFill>
                  <a:schemeClr val="lt2"/>
                </a:solidFill>
              </a:rPr>
            </a:br>
            <a:r>
              <a:rPr lang="en" sz="900">
                <a:solidFill>
                  <a:schemeClr val="lt2"/>
                </a:solidFill>
              </a:rPr>
              <a:t>				Luftrausers</a:t>
            </a:r>
            <a:br>
              <a:rPr lang="en" sz="900">
                <a:solidFill>
                  <a:schemeClr val="lt2"/>
                </a:solidFill>
              </a:rPr>
            </a:br>
            <a:r>
              <a:rPr lang="en" sz="900">
                <a:solidFill>
                  <a:schemeClr val="lt2"/>
                </a:solidFill>
              </a:rPr>
              <a:t>				Starseed </a:t>
            </a:r>
            <a:r>
              <a:rPr lang="en" sz="900">
                <a:solidFill>
                  <a:schemeClr val="lt2"/>
                </a:solidFill>
              </a:rPr>
              <a:t>Pilgrim</a:t>
            </a:r>
            <a:br>
              <a:rPr lang="en" sz="900">
                <a:solidFill>
                  <a:schemeClr val="lt2"/>
                </a:solidFill>
              </a:rPr>
            </a:br>
            <a:r>
              <a:rPr lang="en" sz="900">
                <a:solidFill>
                  <a:schemeClr val="lt2"/>
                </a:solidFill>
              </a:rPr>
              <a:t>				Cookie Clicker</a:t>
            </a:r>
            <a:br>
              <a:rPr lang="en" sz="900">
                <a:solidFill>
                  <a:schemeClr val="lt2"/>
                </a:solidFill>
              </a:rPr>
            </a:br>
            <a:r>
              <a:rPr lang="en" sz="900">
                <a:solidFill>
                  <a:schemeClr val="lt2"/>
                </a:solidFill>
              </a:rPr>
              <a:t>				The Graveyard</a:t>
            </a:r>
            <a:br>
              <a:rPr lang="en" sz="900">
                <a:solidFill>
                  <a:schemeClr val="lt2"/>
                </a:solidFill>
              </a:rPr>
            </a:br>
            <a:r>
              <a:rPr lang="en" sz="900">
                <a:solidFill>
                  <a:schemeClr val="lt2"/>
                </a:solidFill>
              </a:rPr>
              <a:t>				</a:t>
            </a:r>
            <a:r>
              <a:rPr lang="en" sz="900">
                <a:solidFill>
                  <a:srgbClr val="B6D7A8"/>
                </a:solidFill>
              </a:rPr>
              <a:t>Porpentine</a:t>
            </a:r>
            <a:br>
              <a:rPr lang="en" sz="900">
                <a:solidFill>
                  <a:schemeClr val="lt2"/>
                </a:solidFill>
              </a:rPr>
            </a:br>
            <a:r>
              <a:rPr lang="en" sz="900">
                <a:solidFill>
                  <a:schemeClr val="lt2"/>
                </a:solidFill>
              </a:rPr>
              <a:t>				Monument Valley</a:t>
            </a:r>
            <a:br>
              <a:rPr lang="en" sz="900">
                <a:solidFill>
                  <a:schemeClr val="lt2"/>
                </a:solidFill>
              </a:rPr>
            </a:br>
            <a:r>
              <a:rPr lang="en" sz="900">
                <a:solidFill>
                  <a:schemeClr val="lt2"/>
                </a:solidFill>
              </a:rPr>
              <a:t>				Kerbal Space Program</a:t>
            </a:r>
            <a:br>
              <a:rPr lang="en" sz="900">
                <a:solidFill>
                  <a:schemeClr val="lt2"/>
                </a:solidFill>
              </a:rPr>
            </a:br>
            <a:r>
              <a:rPr lang="en" sz="900">
                <a:solidFill>
                  <a:schemeClr val="lt2"/>
                </a:solidFill>
              </a:rPr>
              <a:t>				Flappy Bird</a:t>
            </a:r>
            <a:br>
              <a:rPr lang="en" sz="900">
                <a:solidFill>
                  <a:schemeClr val="lt2"/>
                </a:solidFill>
              </a:rPr>
            </a:br>
            <a:r>
              <a:rPr lang="en" sz="900">
                <a:solidFill>
                  <a:schemeClr val="lt2"/>
                </a:solidFill>
              </a:rPr>
              <a:t>				Inside</a:t>
            </a:r>
            <a:br>
              <a:rPr lang="en" sz="900">
                <a:solidFill>
                  <a:schemeClr val="lt2"/>
                </a:solidFill>
              </a:rPr>
            </a:br>
            <a:r>
              <a:rPr lang="en" sz="900">
                <a:solidFill>
                  <a:schemeClr val="lt2"/>
                </a:solidFill>
              </a:rPr>
              <a:t>				Prison Architect</a:t>
            </a:r>
            <a:br>
              <a:rPr lang="en" sz="900">
                <a:solidFill>
                  <a:schemeClr val="lt2"/>
                </a:solidFill>
              </a:rPr>
            </a:br>
            <a:r>
              <a:rPr lang="en" sz="900">
                <a:solidFill>
                  <a:schemeClr val="lt2"/>
                </a:solidFill>
              </a:rPr>
              <a:t>				Dwarf Fortress</a:t>
            </a:r>
            <a:br>
              <a:rPr lang="en" sz="900">
                <a:solidFill>
                  <a:schemeClr val="lt2"/>
                </a:solidFill>
              </a:rPr>
            </a:br>
            <a:r>
              <a:rPr lang="en" sz="900">
                <a:solidFill>
                  <a:schemeClr val="lt2"/>
                </a:solidFill>
              </a:rPr>
              <a:t>				Dys4ia</a:t>
            </a:r>
            <a:br>
              <a:rPr lang="en" sz="900">
                <a:solidFill>
                  <a:schemeClr val="lt2"/>
                </a:solidFill>
              </a:rPr>
            </a:br>
            <a:r>
              <a:rPr lang="en" sz="900">
                <a:solidFill>
                  <a:schemeClr val="lt2"/>
                </a:solidFill>
              </a:rPr>
              <a:t>				Gone Home</a:t>
            </a:r>
            <a:br>
              <a:rPr lang="en" sz="900">
                <a:solidFill>
                  <a:schemeClr val="lt2"/>
                </a:solidFill>
              </a:rPr>
            </a:br>
            <a:r>
              <a:rPr lang="en" sz="900">
                <a:solidFill>
                  <a:schemeClr val="lt2"/>
                </a:solidFill>
              </a:rPr>
              <a:t>				Who's Your Daddy?</a:t>
            </a:r>
            <a:br>
              <a:rPr lang="en" sz="900">
                <a:solidFill>
                  <a:schemeClr val="lt2"/>
                </a:solidFill>
              </a:rPr>
            </a:br>
            <a:r>
              <a:rPr lang="en" sz="900">
                <a:solidFill>
                  <a:schemeClr val="lt2"/>
                </a:solidFill>
              </a:rPr>
              <a:t>				Redshirt</a:t>
            </a:r>
            <a:endParaRPr sz="900">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HOMEWORK</a:t>
            </a:r>
            <a:endParaRPr/>
          </a:p>
        </p:txBody>
      </p:sp>
      <p:sp>
        <p:nvSpPr>
          <p:cNvPr id="569" name="Shape 5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06666"/>
                </a:solidFill>
              </a:rPr>
              <a:t>Read</a:t>
            </a:r>
            <a:endParaRPr>
              <a:solidFill>
                <a:srgbClr val="E06666"/>
              </a:solidFill>
            </a:endParaRPr>
          </a:p>
          <a:p>
            <a:pPr indent="0" lvl="0" marL="0" rtl="0">
              <a:spcBef>
                <a:spcPts val="1600"/>
              </a:spcBef>
              <a:spcAft>
                <a:spcPts val="0"/>
              </a:spcAft>
              <a:buNone/>
            </a:pPr>
            <a:r>
              <a:rPr i="1" lang="en" u="sng">
                <a:solidFill>
                  <a:schemeClr val="hlink"/>
                </a:solidFill>
                <a:hlinkClick r:id="rId3"/>
              </a:rPr>
              <a:t>Game Design Workshop</a:t>
            </a:r>
            <a:r>
              <a:rPr lang="en"/>
              <a:t>, Read at least 5 </a:t>
            </a:r>
            <a:br>
              <a:rPr lang="en"/>
            </a:br>
            <a:r>
              <a:rPr lang="en"/>
              <a:t>“Designer Perspectives”</a:t>
            </a:r>
            <a:endParaRPr/>
          </a:p>
          <a:p>
            <a:pPr indent="0" lvl="0" marL="0" rtl="0">
              <a:spcBef>
                <a:spcPts val="1600"/>
              </a:spcBef>
              <a:spcAft>
                <a:spcPts val="0"/>
              </a:spcAft>
              <a:buNone/>
            </a:pPr>
            <a:r>
              <a:rPr lang="en">
                <a:solidFill>
                  <a:srgbClr val="E06666"/>
                </a:solidFill>
              </a:rPr>
              <a:t>RR3</a:t>
            </a:r>
            <a:endParaRPr>
              <a:solidFill>
                <a:srgbClr val="E06666"/>
              </a:solidFill>
            </a:endParaRPr>
          </a:p>
          <a:p>
            <a:pPr indent="0" lvl="0" marL="0" rtl="0">
              <a:spcBef>
                <a:spcPts val="1600"/>
              </a:spcBef>
              <a:spcAft>
                <a:spcPts val="0"/>
              </a:spcAft>
              <a:buNone/>
            </a:pPr>
            <a:r>
              <a:rPr lang="en"/>
              <a:t>One to two page </a:t>
            </a:r>
            <a:r>
              <a:rPr lang="en" u="sng"/>
              <a:t>response</a:t>
            </a:r>
            <a:r>
              <a:rPr lang="en"/>
              <a:t> to reading (400 word minimum).  This should be in reaction to the reading, not a summary.</a:t>
            </a:r>
            <a:endParaRPr/>
          </a:p>
          <a:p>
            <a:pPr indent="0" lvl="0" marL="0" rtl="0">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trike="sngStrike"/>
              <a:t>LAST WEEK’S HOMEWORK</a:t>
            </a:r>
            <a:endParaRPr strike="sngStrike"/>
          </a:p>
        </p:txBody>
      </p:sp>
      <p:sp>
        <p:nvSpPr>
          <p:cNvPr id="575" name="Shape 5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trike="sngStrike">
                <a:solidFill>
                  <a:srgbClr val="E06666"/>
                </a:solidFill>
              </a:rPr>
              <a:t>Read</a:t>
            </a:r>
            <a:endParaRPr strike="sngStrike">
              <a:solidFill>
                <a:srgbClr val="E06666"/>
              </a:solidFill>
            </a:endParaRPr>
          </a:p>
          <a:p>
            <a:pPr indent="0" lvl="0" marL="0" rtl="0">
              <a:spcBef>
                <a:spcPts val="1600"/>
              </a:spcBef>
              <a:spcAft>
                <a:spcPts val="0"/>
              </a:spcAft>
              <a:buNone/>
            </a:pPr>
            <a:r>
              <a:rPr i="1" lang="en" u="sng" strike="sngStrike">
                <a:solidFill>
                  <a:schemeClr val="hlink"/>
                </a:solidFill>
                <a:hlinkClick r:id="rId3"/>
              </a:rPr>
              <a:t>Game Design Workshop</a:t>
            </a:r>
            <a:r>
              <a:rPr lang="en" strike="sngStrike"/>
              <a:t>, Fullerton - Chapter 15</a:t>
            </a:r>
            <a:br>
              <a:rPr lang="en" strike="sngStrike"/>
            </a:br>
            <a:r>
              <a:rPr lang="en" strike="sngStrike"/>
              <a:t>(“Understanding the Game Industry”)</a:t>
            </a:r>
            <a:endParaRPr strike="sngStrike"/>
          </a:p>
          <a:p>
            <a:pPr indent="0" lvl="0" marL="0" rtl="0">
              <a:spcBef>
                <a:spcPts val="1600"/>
              </a:spcBef>
              <a:spcAft>
                <a:spcPts val="0"/>
              </a:spcAft>
              <a:buNone/>
            </a:pPr>
            <a:r>
              <a:rPr lang="en" strike="sngStrike">
                <a:solidFill>
                  <a:srgbClr val="E06666"/>
                </a:solidFill>
              </a:rPr>
              <a:t>RR2</a:t>
            </a:r>
            <a:endParaRPr strike="sngStrike">
              <a:solidFill>
                <a:srgbClr val="E06666"/>
              </a:solidFill>
            </a:endParaRPr>
          </a:p>
          <a:p>
            <a:pPr indent="0" lvl="0" marL="0">
              <a:spcBef>
                <a:spcPts val="1600"/>
              </a:spcBef>
              <a:spcAft>
                <a:spcPts val="1600"/>
              </a:spcAft>
              <a:buNone/>
            </a:pPr>
            <a:r>
              <a:rPr lang="en" strike="sngStrike"/>
              <a:t>One to two page response to reading and lecture.</a:t>
            </a:r>
            <a:endParaRPr strike="sng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0" lang="en" sz="6000">
                <a:latin typeface="Geo"/>
                <a:ea typeface="Geo"/>
                <a:cs typeface="Geo"/>
                <a:sym typeface="Geo"/>
              </a:rPr>
              <a:t>Warm seat discussions!</a:t>
            </a:r>
            <a:endParaRPr b="0" sz="6000">
              <a:latin typeface="Geo"/>
              <a:ea typeface="Geo"/>
              <a:cs typeface="Geo"/>
              <a:sym typeface="Geo"/>
            </a:endParaRPr>
          </a:p>
        </p:txBody>
      </p:sp>
      <p:sp>
        <p:nvSpPr>
          <p:cNvPr id="186" name="Shape 18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wait, what?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2" name="Shape 192"/>
          <p:cNvSpPr txBox="1"/>
          <p:nvPr>
            <p:ph type="ctrTitle"/>
          </p:nvPr>
        </p:nvSpPr>
        <p:spPr>
          <a:xfrm>
            <a:off x="685800" y="307358"/>
            <a:ext cx="7772400" cy="243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Geo"/>
                <a:ea typeface="Geo"/>
                <a:cs typeface="Geo"/>
                <a:sym typeface="Geo"/>
              </a:rPr>
              <a:t>Half the class moves to the next </a:t>
            </a:r>
            <a:br>
              <a:rPr lang="en" sz="3600">
                <a:latin typeface="Geo"/>
                <a:ea typeface="Geo"/>
                <a:cs typeface="Geo"/>
                <a:sym typeface="Geo"/>
              </a:rPr>
            </a:br>
            <a:r>
              <a:rPr lang="en" sz="3600">
                <a:latin typeface="Geo"/>
                <a:ea typeface="Geo"/>
                <a:cs typeface="Geo"/>
                <a:sym typeface="Geo"/>
              </a:rPr>
              <a:t>seat every 2 minutes!</a:t>
            </a:r>
            <a:endParaRPr sz="3600">
              <a:latin typeface="Geo"/>
              <a:ea typeface="Geo"/>
              <a:cs typeface="Geo"/>
              <a:sym typeface="Ge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descr="giphy (3).gif" id="197" name="Shape 197"/>
          <p:cNvPicPr preferRelativeResize="0"/>
          <p:nvPr/>
        </p:nvPicPr>
        <p:blipFill rotWithShape="1">
          <a:blip r:embed="rId3">
            <a:alphaModFix/>
          </a:blip>
          <a:srcRect b="12445" l="910" r="-910" t="12625"/>
          <a:stretch/>
        </p:blipFill>
        <p:spPr>
          <a:xfrm>
            <a:off x="1874875" y="1946300"/>
            <a:ext cx="5695950" cy="3197200"/>
          </a:xfrm>
          <a:prstGeom prst="rect">
            <a:avLst/>
          </a:prstGeom>
          <a:noFill/>
          <a:ln>
            <a:noFill/>
          </a:ln>
        </p:spPr>
      </p:pic>
      <p:sp>
        <p:nvSpPr>
          <p:cNvPr id="198" name="Shape 198"/>
          <p:cNvSpPr txBox="1"/>
          <p:nvPr>
            <p:ph type="ctrTitle"/>
          </p:nvPr>
        </p:nvSpPr>
        <p:spPr>
          <a:xfrm>
            <a:off x="301450" y="1711225"/>
            <a:ext cx="8842800" cy="226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9600">
                <a:latin typeface="Geo"/>
                <a:ea typeface="Geo"/>
                <a:cs typeface="Geo"/>
                <a:sym typeface="Geo"/>
              </a:rPr>
              <a:t>EXPRESSIVE </a:t>
            </a:r>
            <a:endParaRPr sz="9600">
              <a:latin typeface="Geo"/>
              <a:ea typeface="Geo"/>
              <a:cs typeface="Geo"/>
              <a:sym typeface="Geo"/>
            </a:endParaRPr>
          </a:p>
          <a:p>
            <a:pPr indent="0" lvl="0" marL="0" rtl="0">
              <a:spcBef>
                <a:spcPts val="0"/>
              </a:spcBef>
              <a:spcAft>
                <a:spcPts val="0"/>
              </a:spcAft>
              <a:buNone/>
            </a:pPr>
            <a:r>
              <a:t/>
            </a:r>
            <a:endParaRPr sz="9600">
              <a:latin typeface="Geo"/>
              <a:ea typeface="Geo"/>
              <a:cs typeface="Geo"/>
              <a:sym typeface="Geo"/>
            </a:endParaRPr>
          </a:p>
        </p:txBody>
      </p:sp>
      <p:sp>
        <p:nvSpPr>
          <p:cNvPr id="199" name="Shape 199"/>
          <p:cNvSpPr txBox="1"/>
          <p:nvPr>
            <p:ph type="ctrTitle"/>
          </p:nvPr>
        </p:nvSpPr>
        <p:spPr>
          <a:xfrm>
            <a:off x="685800" y="3774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latin typeface="Geo"/>
                <a:ea typeface="Geo"/>
                <a:cs typeface="Geo"/>
                <a:sym typeface="Geo"/>
              </a:rPr>
              <a:t>GAMES AS AN</a:t>
            </a:r>
            <a:endParaRPr sz="6000">
              <a:latin typeface="Geo"/>
              <a:ea typeface="Geo"/>
              <a:cs typeface="Geo"/>
              <a:sym typeface="Geo"/>
            </a:endParaRPr>
          </a:p>
        </p:txBody>
      </p:sp>
      <p:sp>
        <p:nvSpPr>
          <p:cNvPr id="200" name="Shape 200"/>
          <p:cNvSpPr txBox="1"/>
          <p:nvPr>
            <p:ph type="ctrTitle"/>
          </p:nvPr>
        </p:nvSpPr>
        <p:spPr>
          <a:xfrm>
            <a:off x="149050" y="2118375"/>
            <a:ext cx="8842800" cy="1248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9600">
                <a:latin typeface="Geo"/>
                <a:ea typeface="Geo"/>
                <a:cs typeface="Geo"/>
                <a:sym typeface="Geo"/>
              </a:rPr>
              <a:t>MEDIUM</a:t>
            </a:r>
            <a:endParaRPr sz="9600">
              <a:latin typeface="Geo"/>
              <a:ea typeface="Geo"/>
              <a:cs typeface="Geo"/>
              <a:sym typeface="Ge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